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1" r:id="rId2"/>
  </p:sldMasterIdLst>
  <p:notesMasterIdLst>
    <p:notesMasterId r:id="rId21"/>
  </p:notesMasterIdLst>
  <p:handoutMasterIdLst>
    <p:handoutMasterId r:id="rId22"/>
  </p:handoutMasterIdLst>
  <p:sldIdLst>
    <p:sldId id="27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EB4D5"/>
    <a:srgbClr val="FF1111"/>
    <a:srgbClr val="B51748"/>
    <a:srgbClr val="CC0000"/>
    <a:srgbClr val="990033"/>
    <a:srgbClr val="C0404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32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1AF0158E-0BEA-4BFF-AA61-7914394B3C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4F11DA1-6698-4392-B84F-664E2A344A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92300-EA15-4B15-A783-6E65AD991BC8}" type="datetimeFigureOut">
              <a:rPr lang="en-NZ" smtClean="0"/>
              <a:pPr/>
              <a:t>27/09/2021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B15D29F-AD7A-40A3-90D1-5C7D45458A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27F1443-A053-47AC-962C-46D85BEC89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16929-A883-446E-B000-A06150AF9A4B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4147281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14211-E28D-4196-8F23-467118673D5D}" type="datetimeFigureOut">
              <a:rPr lang="en-NZ" smtClean="0"/>
              <a:pPr/>
              <a:t>27/09/2021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4C6E0-D6AA-4C96-836C-B12EBD6499B1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2138555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283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61728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FED370F-807E-48DD-A4F6-7B428A65D9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41949" y="5344720"/>
            <a:ext cx="2272593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1528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bullets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048"/>
            <a:ext cx="105156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926"/>
            <a:ext cx="105156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2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2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01050DE-0A5F-4EAE-BBAD-4B42CA1F08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5551" y="421437"/>
            <a:ext cx="1638300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0465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plai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11151"/>
            <a:ext cx="105156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A04A2C0-3929-4A83-85EC-2D444E9469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34601" y="203951"/>
            <a:ext cx="1638300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7570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plain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11151"/>
            <a:ext cx="105156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2373527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BE3778D-5522-4FD1-A1E9-328867823C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5551" y="421437"/>
            <a:ext cx="1638300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1847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36682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101756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caption smal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3401E25-3513-46F0-A253-E10B0ACC37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77501" y="352425"/>
            <a:ext cx="1143000" cy="54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4710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283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61728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64FAA2F-2045-469B-8CCA-9D6C8CC6D1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28454" y="3625236"/>
            <a:ext cx="3177248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01080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283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61728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FED370F-807E-48DD-A4F6-7B428A65D9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28454" y="3625236"/>
            <a:ext cx="3177246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43228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283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33153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43B910E-0FA5-46C7-BAA8-C388D2B4B7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28454" y="3625236"/>
            <a:ext cx="3177246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7187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283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33153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FED370F-807E-48DD-A4F6-7B428A65D9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41949" y="5344720"/>
            <a:ext cx="2272593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19805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3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283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33153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E520563-6446-49B0-91C2-B1EE5EA4CA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28454" y="3625236"/>
            <a:ext cx="3177246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67690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6193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33750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9E95913-650F-439E-8D46-C274C4FC6B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28454" y="4253886"/>
            <a:ext cx="3177246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5892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8558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19300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2327140-71E4-44BA-9EE2-C80B8AD127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28454" y="2348886"/>
            <a:ext cx="3177246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3966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6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04807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95675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42D3CDB-5787-4DBF-B886-B04A2EE1F2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28454" y="4196736"/>
            <a:ext cx="3177246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78970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s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048"/>
            <a:ext cx="105156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926"/>
            <a:ext cx="10515600" cy="4351338"/>
          </a:xfrm>
        </p:spPr>
        <p:txBody>
          <a:bodyPr>
            <a:normAutofit/>
          </a:bodyPr>
          <a:lstStyle>
            <a:lvl1pPr marL="457200" indent="-457200">
              <a:buClr>
                <a:schemeClr val="accent1"/>
              </a:buClr>
              <a:buSzPct val="100000"/>
              <a:buFont typeface="+mj-lt"/>
              <a:buAutoNum type="arabicPeriod"/>
              <a:defRPr sz="22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5DE80A9-2E85-427F-A951-2383C697C9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7476" y="5940393"/>
            <a:ext cx="1638300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89176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bullets v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048"/>
            <a:ext cx="105156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926"/>
            <a:ext cx="105156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2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2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C048868-0E40-4F0F-91F0-71D2170BFE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5551" y="421437"/>
            <a:ext cx="1638300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76306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bullets v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048"/>
            <a:ext cx="105156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926"/>
            <a:ext cx="105156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2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2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6BFC05D-3F02-41AB-B619-6C88248533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5551" y="421437"/>
            <a:ext cx="1638300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46642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bullets v3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048"/>
            <a:ext cx="105156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926"/>
            <a:ext cx="105156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2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2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01050DE-0A5F-4EAE-BBAD-4B42CA1F08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5551" y="421437"/>
            <a:ext cx="1638300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98142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plain log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11151"/>
            <a:ext cx="105156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A04A2C0-3929-4A83-85EC-2D444E9469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34601" y="203951"/>
            <a:ext cx="1638300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76710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plain no log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11151"/>
            <a:ext cx="105156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1628167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283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33153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FED370F-807E-48DD-A4F6-7B428A65D9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41949" y="5344720"/>
            <a:ext cx="2272593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7181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no log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BE3778D-5522-4FD1-A1E9-328867823C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5551" y="421437"/>
            <a:ext cx="1638300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81529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log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506831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10027593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caption small log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3401E25-3513-46F0-A253-E10B0ACC37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77501" y="352425"/>
            <a:ext cx="1143000" cy="54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6718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6193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33750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FED370F-807E-48DD-A4F6-7B428A65D9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41949" y="5344720"/>
            <a:ext cx="2272593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3913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8558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19300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FED370F-807E-48DD-A4F6-7B428A65D9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41949" y="5344720"/>
            <a:ext cx="2272593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8711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04807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95675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FED370F-807E-48DD-A4F6-7B428A65D9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41949" y="5344720"/>
            <a:ext cx="2272593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2066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048"/>
            <a:ext cx="105156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926"/>
            <a:ext cx="10515600" cy="4351338"/>
          </a:xfrm>
        </p:spPr>
        <p:txBody>
          <a:bodyPr>
            <a:normAutofit/>
          </a:bodyPr>
          <a:lstStyle>
            <a:lvl1pPr marL="457200" indent="-457200">
              <a:buClr>
                <a:schemeClr val="accent1"/>
              </a:buClr>
              <a:buSzPct val="100000"/>
              <a:buFont typeface="+mj-lt"/>
              <a:buAutoNum type="arabicPeriod"/>
              <a:defRPr sz="22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5DE80A9-2E85-427F-A951-2383C697C9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7476" y="5940393"/>
            <a:ext cx="1638300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2819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bullets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048"/>
            <a:ext cx="105156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926"/>
            <a:ext cx="105156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2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2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C048868-0E40-4F0F-91F0-71D2170BFE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5551" y="421437"/>
            <a:ext cx="1638300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4879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bullets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048"/>
            <a:ext cx="105156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926"/>
            <a:ext cx="105156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2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2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6BFC05D-3F02-41AB-B619-6C88248533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5551" y="421437"/>
            <a:ext cx="1638300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3757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1FA7C9D-D83C-4484-9533-0B150B1E6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6A860A2-5715-4DC5-A2F4-36393F043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47EB925-7612-46E3-B325-E0F2E64E21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26115-93DD-439D-AB73-B403A1B14893}" type="datetimeFigureOut">
              <a:rPr lang="en-NZ" smtClean="0"/>
              <a:pPr/>
              <a:t>27/09/2021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0B83F4A-34D0-4D19-B9A4-0D24C5D73C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CC97524-6E08-4C30-9778-5BEC932F63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F958E-C44B-42BD-9173-1DD03F7322B6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2338621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68" r:id="rId3"/>
    <p:sldLayoutId id="2147483665" r:id="rId4"/>
    <p:sldLayoutId id="2147483669" r:id="rId5"/>
    <p:sldLayoutId id="2147483666" r:id="rId6"/>
    <p:sldLayoutId id="2147483662" r:id="rId7"/>
    <p:sldLayoutId id="2147483650" r:id="rId8"/>
    <p:sldLayoutId id="2147483660" r:id="rId9"/>
    <p:sldLayoutId id="2147483661" r:id="rId10"/>
    <p:sldLayoutId id="2147483654" r:id="rId11"/>
    <p:sldLayoutId id="2147483663" r:id="rId12"/>
    <p:sldLayoutId id="2147483664" r:id="rId13"/>
    <p:sldLayoutId id="2147483655" r:id="rId14"/>
    <p:sldLayoutId id="2147483657" r:id="rId15"/>
    <p:sldLayoutId id="2147483670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1FA7C9D-D83C-4484-9533-0B150B1E6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6A860A2-5715-4DC5-A2F4-36393F043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47EB925-7612-46E3-B325-E0F2E64E21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26115-93DD-439D-AB73-B403A1B14893}" type="datetimeFigureOut">
              <a:rPr lang="en-NZ" smtClean="0"/>
              <a:pPr/>
              <a:t>27/09/2021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0B83F4A-34D0-4D19-B9A4-0D24C5D73C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CC97524-6E08-4C30-9778-5BEC932F63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F958E-C44B-42BD-9173-1DD03F7322B6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143494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B7A6C27A-72D8-457B-A723-F18600481DD2}"/>
              </a:ext>
            </a:extLst>
          </p:cNvPr>
          <p:cNvSpPr txBox="1">
            <a:spLocks/>
          </p:cNvSpPr>
          <p:nvPr/>
        </p:nvSpPr>
        <p:spPr>
          <a:xfrm>
            <a:off x="1298448" y="0"/>
            <a:ext cx="9610344" cy="36210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Pojava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inverznog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smera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strujanja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ulja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namotajima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barijerama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njegov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uticaj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faktor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najtoplije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ta</a:t>
            </a:r>
            <a:r>
              <a:rPr lang="sr-Latn-R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čke u energetskim uljnim transformatorima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EC0EF756-2813-4C92-852F-C68BE5F816AC}"/>
              </a:ext>
            </a:extLst>
          </p:cNvPr>
          <p:cNvSpPr txBox="1">
            <a:spLocks/>
          </p:cNvSpPr>
          <p:nvPr/>
        </p:nvSpPr>
        <p:spPr>
          <a:xfrm>
            <a:off x="64008" y="5632361"/>
            <a:ext cx="8951976" cy="12256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Latn-RS" sz="1800" smtClean="0"/>
              <a:t>Anastasija Popović, Elektrotehnički fakultet, Univerzitet u Beogradu</a:t>
            </a:r>
          </a:p>
          <a:p>
            <a:pPr algn="l"/>
            <a:r>
              <a:rPr lang="sr-Latn-RS" sz="1800" smtClean="0"/>
              <a:t>Zoran Radaković, Elektrotehnički fakultet, Univerzitet u Beogradu</a:t>
            </a:r>
          </a:p>
          <a:p>
            <a:pPr algn="l"/>
            <a:r>
              <a:rPr lang="sr-Latn-RS" sz="1800" smtClean="0"/>
              <a:t>Uroš Radoman, Elektrotehnički fakultet, Univerzitet u Beogradu</a:t>
            </a:r>
            <a:endParaRPr lang="en-NZ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124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chemeClr val="bg1"/>
                </a:solidFill>
              </a:rPr>
              <a:t>R A2-03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9576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642619" y="2467789"/>
            <a:ext cx="8272781" cy="8585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sr-Latn-RS" sz="5500" spc="-5" dirty="0" smtClean="0">
                <a:solidFill>
                  <a:schemeClr val="accent2">
                    <a:lumMod val="50000"/>
                  </a:schemeClr>
                </a:solidFill>
              </a:rPr>
              <a:t>Rezultati simulacija</a:t>
            </a:r>
            <a:endParaRPr lang="sr-Cyrl-ME" sz="55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9342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8872" y="132834"/>
            <a:ext cx="4805803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5500" spc="-5" dirty="0" smtClean="0">
                <a:solidFill>
                  <a:schemeClr val="accent2">
                    <a:lumMod val="50000"/>
                  </a:schemeClr>
                </a:solidFill>
              </a:rPr>
              <a:t>FEM proračuni</a:t>
            </a:r>
            <a:endParaRPr lang="en-US" sz="55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object 5"/>
          <p:cNvSpPr txBox="1"/>
          <p:nvPr/>
        </p:nvSpPr>
        <p:spPr>
          <a:xfrm>
            <a:off x="314434" y="1561084"/>
            <a:ext cx="11877566" cy="3897221"/>
          </a:xfrm>
          <a:prstGeom prst="rect">
            <a:avLst/>
          </a:prstGeom>
        </p:spPr>
        <p:txBody>
          <a:bodyPr vert="horz" wrap="square" lIns="0" tIns="148590" rIns="0" bIns="0" rtlCol="0">
            <a:spAutoFit/>
          </a:bodyPr>
          <a:lstStyle/>
          <a:p>
            <a:pPr marL="254000" marR="732790" indent="-172720">
              <a:spcBef>
                <a:spcPts val="1140"/>
              </a:spcBef>
              <a:buChar char="•"/>
              <a:tabLst>
                <a:tab pos="254635" algn="l"/>
              </a:tabLst>
            </a:pP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120 FEM </a:t>
            </a:r>
            <a:r>
              <a:rPr lang="sr-Latn-RS" sz="3600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simulacija</a:t>
            </a:r>
            <a:endParaRPr lang="sr-Cyrl-ME" sz="3600" dirty="0" smtClean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  <a:p>
            <a:pPr marL="254000" marR="732790" indent="-172720">
              <a:spcBef>
                <a:spcPts val="1140"/>
              </a:spcBef>
              <a:buChar char="•"/>
              <a:tabLst>
                <a:tab pos="254635" algn="l"/>
              </a:tabLst>
            </a:pPr>
            <a:r>
              <a:rPr lang="sr-Latn-RS" sz="3600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Broja radijalnih kanala</a:t>
            </a:r>
            <a:r>
              <a:rPr lang="sr-Cyrl-ME" sz="3600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(5, 10, 15 и 20)</a:t>
            </a:r>
          </a:p>
          <a:p>
            <a:pPr marL="254000" marR="732790" indent="-172720">
              <a:spcBef>
                <a:spcPts val="1140"/>
              </a:spcBef>
              <a:buChar char="•"/>
              <a:tabLst>
                <a:tab pos="254635" algn="l"/>
              </a:tabLst>
            </a:pPr>
            <a:r>
              <a:rPr lang="sr-Latn-RS" sz="3600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Temperatura ulja na ulasku u namotaj </a:t>
            </a:r>
            <a:r>
              <a:rPr lang="sr-Cyrl-ME" sz="3600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(45, 55, 65, 75 </a:t>
            </a:r>
            <a:r>
              <a:rPr lang="sr-Latn-RS" sz="3600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i</a:t>
            </a:r>
            <a:r>
              <a:rPr lang="sr-Cyrl-ME" sz="3600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95</a:t>
            </a:r>
            <a:r>
              <a:rPr lang="sr-Latn-CS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</a:t>
            </a:r>
            <a:r>
              <a:rPr lang="sr-Latn-CS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sr-Cyrl-ME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254000" marR="732790" indent="-172720">
              <a:spcBef>
                <a:spcPts val="1140"/>
              </a:spcBef>
              <a:buChar char="•"/>
              <a:tabLst>
                <a:tab pos="254635" algn="l"/>
              </a:tabLst>
            </a:pPr>
            <a:r>
              <a:rPr lang="sr-Latn-RS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Brzina ulja na ulasku u namotaj </a:t>
            </a:r>
            <a:r>
              <a:rPr lang="sr-Cyrl-ME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(10, 20, 30, 40, 50 </a:t>
            </a:r>
            <a:r>
              <a:rPr lang="sr-Latn-RS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sr-Cyrl-ME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60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cm/s)</a:t>
            </a:r>
            <a:endParaRPr lang="sr-Latn-ME" sz="3600" strike="sngStrike" dirty="0" smtClean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477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45066245"/>
              </p:ext>
            </p:extLst>
          </p:nvPr>
        </p:nvGraphicFramePr>
        <p:xfrm>
          <a:off x="2780472" y="715431"/>
          <a:ext cx="6918946" cy="29985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7097">
                  <a:extLst>
                    <a:ext uri="{9D8B030D-6E8A-4147-A177-3AD203B41FA5}">
                      <a16:colId xmlns:a16="http://schemas.microsoft.com/office/drawing/2014/main" xmlns="" val="2075236895"/>
                    </a:ext>
                  </a:extLst>
                </a:gridCol>
                <a:gridCol w="531178">
                  <a:extLst>
                    <a:ext uri="{9D8B030D-6E8A-4147-A177-3AD203B41FA5}">
                      <a16:colId xmlns:a16="http://schemas.microsoft.com/office/drawing/2014/main" xmlns="" val="2761033665"/>
                    </a:ext>
                  </a:extLst>
                </a:gridCol>
                <a:gridCol w="501857">
                  <a:extLst>
                    <a:ext uri="{9D8B030D-6E8A-4147-A177-3AD203B41FA5}">
                      <a16:colId xmlns:a16="http://schemas.microsoft.com/office/drawing/2014/main" xmlns="" val="3182533901"/>
                    </a:ext>
                  </a:extLst>
                </a:gridCol>
                <a:gridCol w="501857">
                  <a:extLst>
                    <a:ext uri="{9D8B030D-6E8A-4147-A177-3AD203B41FA5}">
                      <a16:colId xmlns:a16="http://schemas.microsoft.com/office/drawing/2014/main" xmlns="" val="599392925"/>
                    </a:ext>
                  </a:extLst>
                </a:gridCol>
                <a:gridCol w="501857">
                  <a:extLst>
                    <a:ext uri="{9D8B030D-6E8A-4147-A177-3AD203B41FA5}">
                      <a16:colId xmlns:a16="http://schemas.microsoft.com/office/drawing/2014/main" xmlns="" val="1725789257"/>
                    </a:ext>
                  </a:extLst>
                </a:gridCol>
                <a:gridCol w="513790">
                  <a:extLst>
                    <a:ext uri="{9D8B030D-6E8A-4147-A177-3AD203B41FA5}">
                      <a16:colId xmlns:a16="http://schemas.microsoft.com/office/drawing/2014/main" xmlns="" val="3493312734"/>
                    </a:ext>
                  </a:extLst>
                </a:gridCol>
                <a:gridCol w="249223">
                  <a:extLst>
                    <a:ext uri="{9D8B030D-6E8A-4147-A177-3AD203B41FA5}">
                      <a16:colId xmlns:a16="http://schemas.microsoft.com/office/drawing/2014/main" xmlns="" val="3672123997"/>
                    </a:ext>
                  </a:extLst>
                </a:gridCol>
                <a:gridCol w="677097">
                  <a:extLst>
                    <a:ext uri="{9D8B030D-6E8A-4147-A177-3AD203B41FA5}">
                      <a16:colId xmlns:a16="http://schemas.microsoft.com/office/drawing/2014/main" xmlns="" val="1733233194"/>
                    </a:ext>
                  </a:extLst>
                </a:gridCol>
                <a:gridCol w="532542">
                  <a:extLst>
                    <a:ext uri="{9D8B030D-6E8A-4147-A177-3AD203B41FA5}">
                      <a16:colId xmlns:a16="http://schemas.microsoft.com/office/drawing/2014/main" xmlns="" val="3366438636"/>
                    </a:ext>
                  </a:extLst>
                </a:gridCol>
                <a:gridCol w="532542">
                  <a:extLst>
                    <a:ext uri="{9D8B030D-6E8A-4147-A177-3AD203B41FA5}">
                      <a16:colId xmlns:a16="http://schemas.microsoft.com/office/drawing/2014/main" xmlns="" val="2321093946"/>
                    </a:ext>
                  </a:extLst>
                </a:gridCol>
                <a:gridCol w="532542">
                  <a:extLst>
                    <a:ext uri="{9D8B030D-6E8A-4147-A177-3AD203B41FA5}">
                      <a16:colId xmlns:a16="http://schemas.microsoft.com/office/drawing/2014/main" xmlns="" val="2363482779"/>
                    </a:ext>
                  </a:extLst>
                </a:gridCol>
                <a:gridCol w="583682">
                  <a:extLst>
                    <a:ext uri="{9D8B030D-6E8A-4147-A177-3AD203B41FA5}">
                      <a16:colId xmlns:a16="http://schemas.microsoft.com/office/drawing/2014/main" xmlns="" val="458307716"/>
                    </a:ext>
                  </a:extLst>
                </a:gridCol>
                <a:gridCol w="583682">
                  <a:extLst>
                    <a:ext uri="{9D8B030D-6E8A-4147-A177-3AD203B41FA5}">
                      <a16:colId xmlns:a16="http://schemas.microsoft.com/office/drawing/2014/main" xmlns="" val="376801723"/>
                    </a:ext>
                  </a:extLst>
                </a:gridCol>
              </a:tblGrid>
              <a:tr h="3838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cm/s</a:t>
                      </a:r>
                      <a:r>
                        <a:rPr lang="sr-Latn-CS" sz="1200">
                          <a:effectLst/>
                        </a:rPr>
                        <a:t>\</a:t>
                      </a:r>
                      <a:r>
                        <a:rPr lang="sr-Latn-CS" sz="1200">
                          <a:effectLst/>
                          <a:sym typeface="Symbol" panose="05050102010706020507" pitchFamily="18" charset="2"/>
                        </a:rPr>
                        <a:t></a:t>
                      </a:r>
                      <a:r>
                        <a:rPr lang="sr-Latn-CS" sz="1200">
                          <a:effectLst/>
                        </a:rPr>
                        <a:t>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45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55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65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75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85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cm/s</a:t>
                      </a:r>
                      <a:r>
                        <a:rPr lang="sr-Latn-CS" sz="1200">
                          <a:effectLst/>
                        </a:rPr>
                        <a:t>\</a:t>
                      </a:r>
                      <a:r>
                        <a:rPr lang="sr-Latn-CS" sz="1200">
                          <a:effectLst/>
                          <a:sym typeface="Symbol" panose="05050102010706020507" pitchFamily="18" charset="2"/>
                        </a:rPr>
                        <a:t></a:t>
                      </a:r>
                      <a:r>
                        <a:rPr lang="sr-Latn-CS" sz="1200">
                          <a:effectLst/>
                        </a:rPr>
                        <a:t>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45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55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65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75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85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22173622"/>
                  </a:ext>
                </a:extLst>
              </a:tr>
              <a:tr h="3838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10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r-Cyrl-ME" sz="1200" dirty="0">
                          <a:effectLst/>
                        </a:rPr>
                        <a:t>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r-Cyrl-ME" sz="12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r-Cyrl-ME" sz="12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r-Cyrl-ME" sz="12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r-Cyrl-ME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10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r-Cyrl-ME" sz="12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r-Cyrl-ME" sz="12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r-Cyrl-ME" sz="12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sr-Cyrl-ME" sz="1200">
                          <a:effectLst/>
                        </a:rPr>
                        <a:t>0</a:t>
                      </a:r>
                      <a:r>
                        <a:rPr lang="sr-Latn-RS" sz="1200">
                          <a:effectLst/>
                        </a:rPr>
                        <a:t> (250)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sr-Cyrl-ME" sz="1200">
                          <a:effectLst/>
                        </a:rPr>
                        <a:t>0</a:t>
                      </a:r>
                      <a:r>
                        <a:rPr lang="sr-Latn-RS" sz="1200">
                          <a:effectLst/>
                        </a:rPr>
                        <a:t> (269)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55026601"/>
                  </a:ext>
                </a:extLst>
              </a:tr>
              <a:tr h="4341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20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r-Cyrl-ME" sz="1200" dirty="0">
                          <a:effectLst/>
                        </a:rPr>
                        <a:t>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sr-Cyrl-ME" sz="1200">
                          <a:effectLst/>
                        </a:rPr>
                        <a:t>0</a:t>
                      </a:r>
                      <a:r>
                        <a:rPr lang="sr-Latn-RS" sz="1200">
                          <a:effectLst/>
                        </a:rPr>
                        <a:t> (422)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sr-Cyrl-ME" sz="1200" dirty="0">
                          <a:effectLst/>
                        </a:rPr>
                        <a:t>0</a:t>
                      </a:r>
                      <a:r>
                        <a:rPr lang="sr-Latn-RS" sz="1200" dirty="0">
                          <a:effectLst/>
                        </a:rPr>
                        <a:t> (462)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sr-Cyrl-ME" sz="1200">
                          <a:effectLst/>
                        </a:rPr>
                        <a:t>0</a:t>
                      </a:r>
                      <a:r>
                        <a:rPr lang="sr-Latn-RS" sz="1200">
                          <a:effectLst/>
                        </a:rPr>
                        <a:t> (501)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sr-Cyrl-ME" sz="1200">
                          <a:effectLst/>
                        </a:rPr>
                        <a:t>0</a:t>
                      </a:r>
                      <a:r>
                        <a:rPr lang="sr-Latn-RS" sz="1200">
                          <a:effectLst/>
                        </a:rPr>
                        <a:t> (539)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r-Cyrl-ME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sr-Cyrl-ME" sz="1200">
                          <a:effectLst/>
                        </a:rPr>
                        <a:t>0</a:t>
                      </a:r>
                      <a:r>
                        <a:rPr lang="sr-Latn-RS" sz="1200">
                          <a:effectLst/>
                        </a:rPr>
                        <a:t> (385)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sr-Cyrl-ME" sz="1200">
                          <a:effectLst/>
                        </a:rPr>
                        <a:t>0</a:t>
                      </a:r>
                      <a:r>
                        <a:rPr lang="sr-Latn-RS" sz="1200">
                          <a:effectLst/>
                        </a:rPr>
                        <a:t> (422)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sr-Cyrl-ME" sz="1200">
                          <a:effectLst/>
                        </a:rPr>
                        <a:t>0</a:t>
                      </a:r>
                      <a:r>
                        <a:rPr lang="sr-Latn-RS" sz="1200">
                          <a:effectLst/>
                        </a:rPr>
                        <a:t> (462)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sr-Latn-RS" sz="1200">
                          <a:effectLst/>
                        </a:rPr>
                        <a:t>1 (501)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sr-Latn-RS" sz="1200">
                          <a:effectLst/>
                        </a:rPr>
                        <a:t>1 (539)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22607440"/>
                  </a:ext>
                </a:extLst>
              </a:tr>
              <a:tr h="4341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30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sr-Latn-RS" sz="1200">
                          <a:effectLst/>
                        </a:rPr>
                        <a:t>0 (578)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sr-Latn-RS" sz="1200">
                          <a:effectLst/>
                        </a:rPr>
                        <a:t>1 (634)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sr-Latn-RS" sz="1200" dirty="0">
                          <a:effectLst/>
                        </a:rPr>
                        <a:t>1 (692)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sr-Latn-RS" sz="1200" dirty="0">
                          <a:effectLst/>
                        </a:rPr>
                        <a:t>1 (751)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sr-Latn-RS" sz="1200" dirty="0">
                          <a:effectLst/>
                        </a:rPr>
                        <a:t>1 (808)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r-Cyrl-ME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30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sr-Latn-RS" sz="1200">
                          <a:effectLst/>
                        </a:rPr>
                        <a:t>1 (578)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sr-Latn-RS" sz="1200">
                          <a:effectLst/>
                        </a:rPr>
                        <a:t>1 (634)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sr-Latn-RS" sz="1200">
                          <a:effectLst/>
                        </a:rPr>
                        <a:t>1 (692)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r-Cyrl-ME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r-Cyrl-ME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72159998"/>
                  </a:ext>
                </a:extLst>
              </a:tr>
              <a:tr h="3838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40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sr-Latn-RS" sz="1200" dirty="0">
                          <a:effectLst/>
                        </a:rPr>
                        <a:t>1 (770)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r-Cyrl-ME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r-Cyrl-ME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r-Cyrl-ME" sz="12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r-Cyrl-ME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r-Cyrl-ME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40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r-Cyrl-ME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r-Cyrl-ME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r-Cyrl-ME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r-Cyrl-ME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r-Cyrl-ME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80428640"/>
                  </a:ext>
                </a:extLst>
              </a:tr>
              <a:tr h="4341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 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r-Cyrl-ME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r-Cyrl-ME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r-Cyrl-ME" sz="12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r-Cyrl-ME" sz="12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r-Cyrl-ME" sz="12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r-Cyrl-ME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r-Cyrl-ME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r-Cyrl-ME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r-Cyrl-ME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sr-Latn-RS" sz="1200">
                          <a:effectLst/>
                        </a:rPr>
                        <a:t>1 (1252)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sr-Latn-RS" sz="1200">
                          <a:effectLst/>
                        </a:rPr>
                        <a:t>1 (1347)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52847848"/>
                  </a:ext>
                </a:extLst>
              </a:tr>
              <a:tr h="4341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60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r-Cyrl-ME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r-Cyrl-ME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r-Cyrl-ME" sz="12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r-Cyrl-ME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r-Cyrl-ME" sz="12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r-Cyrl-ME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60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r-Cyrl-ME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r-Cyrl-ME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r-Cyrl-ME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sr-Latn-RS" sz="1200" dirty="0">
                          <a:effectLst/>
                        </a:rPr>
                        <a:t>2 (1503)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sr-Latn-RS" sz="1200" dirty="0">
                          <a:effectLst/>
                        </a:rPr>
                        <a:t>2 (1617)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21855902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8718161"/>
              </p:ext>
            </p:extLst>
          </p:nvPr>
        </p:nvGraphicFramePr>
        <p:xfrm>
          <a:off x="2743382" y="3792504"/>
          <a:ext cx="6956036" cy="29579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0728">
                  <a:extLst>
                    <a:ext uri="{9D8B030D-6E8A-4147-A177-3AD203B41FA5}">
                      <a16:colId xmlns:a16="http://schemas.microsoft.com/office/drawing/2014/main" xmlns="" val="2467415799"/>
                    </a:ext>
                  </a:extLst>
                </a:gridCol>
                <a:gridCol w="524428">
                  <a:extLst>
                    <a:ext uri="{9D8B030D-6E8A-4147-A177-3AD203B41FA5}">
                      <a16:colId xmlns:a16="http://schemas.microsoft.com/office/drawing/2014/main" xmlns="" val="125920590"/>
                    </a:ext>
                  </a:extLst>
                </a:gridCol>
                <a:gridCol w="524428">
                  <a:extLst>
                    <a:ext uri="{9D8B030D-6E8A-4147-A177-3AD203B41FA5}">
                      <a16:colId xmlns:a16="http://schemas.microsoft.com/office/drawing/2014/main" xmlns="" val="1776792899"/>
                    </a:ext>
                  </a:extLst>
                </a:gridCol>
                <a:gridCol w="524428">
                  <a:extLst>
                    <a:ext uri="{9D8B030D-6E8A-4147-A177-3AD203B41FA5}">
                      <a16:colId xmlns:a16="http://schemas.microsoft.com/office/drawing/2014/main" xmlns="" val="1761739870"/>
                    </a:ext>
                  </a:extLst>
                </a:gridCol>
                <a:gridCol w="524428">
                  <a:extLst>
                    <a:ext uri="{9D8B030D-6E8A-4147-A177-3AD203B41FA5}">
                      <a16:colId xmlns:a16="http://schemas.microsoft.com/office/drawing/2014/main" xmlns="" val="1973387801"/>
                    </a:ext>
                  </a:extLst>
                </a:gridCol>
                <a:gridCol w="504547">
                  <a:extLst>
                    <a:ext uri="{9D8B030D-6E8A-4147-A177-3AD203B41FA5}">
                      <a16:colId xmlns:a16="http://schemas.microsoft.com/office/drawing/2014/main" xmlns="" val="2072458001"/>
                    </a:ext>
                  </a:extLst>
                </a:gridCol>
                <a:gridCol w="230337">
                  <a:extLst>
                    <a:ext uri="{9D8B030D-6E8A-4147-A177-3AD203B41FA5}">
                      <a16:colId xmlns:a16="http://schemas.microsoft.com/office/drawing/2014/main" xmlns="" val="3186356465"/>
                    </a:ext>
                  </a:extLst>
                </a:gridCol>
                <a:gridCol w="817147">
                  <a:extLst>
                    <a:ext uri="{9D8B030D-6E8A-4147-A177-3AD203B41FA5}">
                      <a16:colId xmlns:a16="http://schemas.microsoft.com/office/drawing/2014/main" xmlns="" val="1165985681"/>
                    </a:ext>
                  </a:extLst>
                </a:gridCol>
                <a:gridCol w="525113">
                  <a:extLst>
                    <a:ext uri="{9D8B030D-6E8A-4147-A177-3AD203B41FA5}">
                      <a16:colId xmlns:a16="http://schemas.microsoft.com/office/drawing/2014/main" xmlns="" val="597976173"/>
                    </a:ext>
                  </a:extLst>
                </a:gridCol>
                <a:gridCol w="525113">
                  <a:extLst>
                    <a:ext uri="{9D8B030D-6E8A-4147-A177-3AD203B41FA5}">
                      <a16:colId xmlns:a16="http://schemas.microsoft.com/office/drawing/2014/main" xmlns="" val="3699129701"/>
                    </a:ext>
                  </a:extLst>
                </a:gridCol>
                <a:gridCol w="525113">
                  <a:extLst>
                    <a:ext uri="{9D8B030D-6E8A-4147-A177-3AD203B41FA5}">
                      <a16:colId xmlns:a16="http://schemas.microsoft.com/office/drawing/2014/main" xmlns="" val="4014571299"/>
                    </a:ext>
                  </a:extLst>
                </a:gridCol>
                <a:gridCol w="525113">
                  <a:extLst>
                    <a:ext uri="{9D8B030D-6E8A-4147-A177-3AD203B41FA5}">
                      <a16:colId xmlns:a16="http://schemas.microsoft.com/office/drawing/2014/main" xmlns="" val="4157979445"/>
                    </a:ext>
                  </a:extLst>
                </a:gridCol>
                <a:gridCol w="525113">
                  <a:extLst>
                    <a:ext uri="{9D8B030D-6E8A-4147-A177-3AD203B41FA5}">
                      <a16:colId xmlns:a16="http://schemas.microsoft.com/office/drawing/2014/main" xmlns="" val="2310356000"/>
                    </a:ext>
                  </a:extLst>
                </a:gridCol>
              </a:tblGrid>
              <a:tr h="4475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cm/s</a:t>
                      </a:r>
                      <a:r>
                        <a:rPr lang="sr-Latn-CS" sz="1200" dirty="0">
                          <a:effectLst/>
                        </a:rPr>
                        <a:t>\</a:t>
                      </a:r>
                      <a:r>
                        <a:rPr lang="sr-Latn-CS" sz="1200" dirty="0">
                          <a:effectLst/>
                          <a:sym typeface="Symbol" panose="05050102010706020507" pitchFamily="18" charset="2"/>
                        </a:rPr>
                        <a:t></a:t>
                      </a:r>
                      <a:r>
                        <a:rPr lang="sr-Latn-CS" sz="1200" dirty="0">
                          <a:effectLst/>
                        </a:rPr>
                        <a:t>C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45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55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65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75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85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cm/s</a:t>
                      </a:r>
                      <a:r>
                        <a:rPr lang="sr-Latn-CS" sz="1200">
                          <a:effectLst/>
                        </a:rPr>
                        <a:t>\</a:t>
                      </a:r>
                      <a:r>
                        <a:rPr lang="sr-Latn-CS" sz="1200">
                          <a:effectLst/>
                          <a:sym typeface="Symbol" panose="05050102010706020507" pitchFamily="18" charset="2"/>
                        </a:rPr>
                        <a:t></a:t>
                      </a:r>
                      <a:r>
                        <a:rPr lang="sr-Latn-CS" sz="1200">
                          <a:effectLst/>
                        </a:rPr>
                        <a:t>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45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55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65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75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85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98441326"/>
                  </a:ext>
                </a:extLst>
              </a:tr>
              <a:tr h="4475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 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40"/>
                        </a:spcAft>
                      </a:pPr>
                      <a:r>
                        <a:rPr lang="sr-Cyrl-ME" sz="12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40"/>
                        </a:spcAft>
                      </a:pPr>
                      <a:r>
                        <a:rPr lang="sr-Cyrl-ME" sz="12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40"/>
                        </a:spcAft>
                      </a:pPr>
                      <a:r>
                        <a:rPr lang="sr-Cyrl-ME" sz="12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40"/>
                        </a:spcAft>
                      </a:pPr>
                      <a:r>
                        <a:rPr lang="sr-Cyrl-ME" sz="1200">
                          <a:effectLst/>
                        </a:rPr>
                        <a:t>0</a:t>
                      </a:r>
                      <a:r>
                        <a:rPr lang="sr-Latn-RS" sz="1200">
                          <a:effectLst/>
                        </a:rPr>
                        <a:t> (250)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40"/>
                        </a:spcAft>
                      </a:pPr>
                      <a:r>
                        <a:rPr lang="sr-Cyrl-ME" sz="1200">
                          <a:effectLst/>
                        </a:rPr>
                        <a:t>0</a:t>
                      </a:r>
                      <a:r>
                        <a:rPr lang="sr-Latn-RS" sz="1200">
                          <a:effectLst/>
                        </a:rPr>
                        <a:t> (269)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r-Cyrl-ME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10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sr-Cyrl-ME" sz="12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sr-Cyrl-ME" sz="12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sr-Cyrl-ME" sz="12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sr-Cyrl-ME" sz="1200">
                          <a:effectLst/>
                        </a:rPr>
                        <a:t>0</a:t>
                      </a:r>
                      <a:r>
                        <a:rPr lang="sr-Latn-RS" sz="1200">
                          <a:effectLst/>
                        </a:rPr>
                        <a:t> (250)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sr-Cyrl-ME" sz="1200" dirty="0">
                          <a:effectLst/>
                        </a:rPr>
                        <a:t>0</a:t>
                      </a:r>
                      <a:r>
                        <a:rPr lang="sr-Latn-RS" sz="1200" dirty="0">
                          <a:effectLst/>
                        </a:rPr>
                        <a:t> (269)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29281945"/>
                  </a:ext>
                </a:extLst>
              </a:tr>
              <a:tr h="4475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40"/>
                        </a:spcAft>
                      </a:pPr>
                      <a:r>
                        <a:rPr lang="sr-Cyrl-ME" sz="1200">
                          <a:effectLst/>
                        </a:rPr>
                        <a:t>0</a:t>
                      </a:r>
                      <a:r>
                        <a:rPr lang="sr-Latn-RS" sz="1200">
                          <a:effectLst/>
                        </a:rPr>
                        <a:t> (385)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40"/>
                        </a:spcAft>
                      </a:pPr>
                      <a:r>
                        <a:rPr lang="sr-Cyrl-ME" sz="1200">
                          <a:effectLst/>
                        </a:rPr>
                        <a:t>0</a:t>
                      </a:r>
                      <a:r>
                        <a:rPr lang="sr-Latn-RS" sz="1200">
                          <a:effectLst/>
                        </a:rPr>
                        <a:t> (422)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40"/>
                        </a:spcAft>
                      </a:pPr>
                      <a:r>
                        <a:rPr lang="sr-Cyrl-ME" sz="1200">
                          <a:effectLst/>
                        </a:rPr>
                        <a:t>0</a:t>
                      </a:r>
                      <a:r>
                        <a:rPr lang="sr-Latn-RS" sz="1200">
                          <a:effectLst/>
                        </a:rPr>
                        <a:t> (462)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40"/>
                        </a:spcAft>
                      </a:pPr>
                      <a:r>
                        <a:rPr lang="sr-Latn-RS" sz="1200">
                          <a:effectLst/>
                        </a:rPr>
                        <a:t>1 (501)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40"/>
                        </a:spcAft>
                      </a:pPr>
                      <a:r>
                        <a:rPr lang="sr-Latn-RS" sz="1200">
                          <a:effectLst/>
                        </a:rPr>
                        <a:t>1 (539)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r-Cyrl-ME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20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sr-Cyrl-ME" sz="1200">
                          <a:effectLst/>
                        </a:rPr>
                        <a:t>0</a:t>
                      </a:r>
                      <a:r>
                        <a:rPr lang="sr-Latn-RS" sz="1200">
                          <a:effectLst/>
                        </a:rPr>
                        <a:t> (385)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sr-Cyrl-ME" sz="1200">
                          <a:effectLst/>
                        </a:rPr>
                        <a:t>0</a:t>
                      </a:r>
                      <a:r>
                        <a:rPr lang="sr-Latn-RS" sz="1200">
                          <a:effectLst/>
                        </a:rPr>
                        <a:t> (422)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sr-Cyrl-ME" sz="1200">
                          <a:effectLst/>
                        </a:rPr>
                        <a:t>0</a:t>
                      </a:r>
                      <a:r>
                        <a:rPr lang="sr-Latn-RS" sz="1200">
                          <a:effectLst/>
                        </a:rPr>
                        <a:t> (462)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sr-Latn-RS" sz="1200">
                          <a:effectLst/>
                        </a:rPr>
                        <a:t>1 (501)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sr-Latn-RS" sz="1200">
                          <a:effectLst/>
                        </a:rPr>
                        <a:t>1 (539)  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84808769"/>
                  </a:ext>
                </a:extLst>
              </a:tr>
              <a:tr h="4475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30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40"/>
                        </a:spcAft>
                      </a:pPr>
                      <a:r>
                        <a:rPr lang="sr-Latn-RS" sz="1200">
                          <a:effectLst/>
                        </a:rPr>
                        <a:t>1 (578)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40"/>
                        </a:spcAft>
                      </a:pPr>
                      <a:r>
                        <a:rPr lang="sr-Latn-RS" sz="1200">
                          <a:effectLst/>
                        </a:rPr>
                        <a:t>1 (634)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40"/>
                        </a:spcAft>
                      </a:pPr>
                      <a:r>
                        <a:rPr lang="sr-Latn-RS" sz="1200">
                          <a:effectLst/>
                        </a:rPr>
                        <a:t>1 (692)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40"/>
                        </a:spcAft>
                      </a:pPr>
                      <a:r>
                        <a:rPr lang="sr-Cyrl-ME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40"/>
                        </a:spcAft>
                      </a:pPr>
                      <a:r>
                        <a:rPr lang="sr-Cyrl-ME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r-Cyrl-ME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30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sr-Latn-RS" sz="1200">
                          <a:effectLst/>
                        </a:rPr>
                        <a:t>1 (578)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sr-Latn-RS" sz="1200">
                          <a:effectLst/>
                        </a:rPr>
                        <a:t>1 (634)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sr-Latn-RS" sz="1200">
                          <a:effectLst/>
                        </a:rPr>
                        <a:t>1 (692)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sr-Cyrl-ME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sr-Cyrl-ME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78132181"/>
                  </a:ext>
                </a:extLst>
              </a:tr>
              <a:tr h="3892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40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r-Cyrl-ME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r-Cyrl-ME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r-Cyrl-ME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r-Cyrl-ME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r-Cyrl-ME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r-Cyrl-ME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40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r-Cyrl-ME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r-Cyrl-ME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r-Cyrl-ME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r-Cyrl-ME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r-Cyrl-ME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23913687"/>
                  </a:ext>
                </a:extLst>
              </a:tr>
              <a:tr h="3892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 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r-Cyrl-ME" sz="12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r-Cyrl-ME" sz="12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r-Cyrl-ME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r-Cyrl-ME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r-Cyrl-ME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r-Cyrl-ME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r-Cyrl-ME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r-Cyrl-ME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r-Cyrl-ME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r-Cyrl-ME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r-Cyrl-ME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31402526"/>
                  </a:ext>
                </a:extLst>
              </a:tr>
              <a:tr h="3892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60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r-Cyrl-ME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r-Cyrl-ME" sz="12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r-Cyrl-ME" sz="12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r-Cyrl-ME" sz="12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r-Cyrl-ME" sz="12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r-Cyrl-ME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60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r-Cyrl-ME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r-Cyrl-ME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r-Cyrl-ME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r-Cyrl-ME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r-Cyrl-ME" sz="12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72028419"/>
                  </a:ext>
                </a:extLst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212475" y="1578311"/>
            <a:ext cx="1714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ME" sz="2400" dirty="0" smtClean="0">
                <a:solidFill>
                  <a:schemeClr val="accent1">
                    <a:lumMod val="50000"/>
                  </a:schemeClr>
                </a:solidFill>
              </a:rPr>
              <a:t>5</a:t>
            </a:r>
            <a:endParaRPr lang="sr-Latn-R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sr-Cyrl-ME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Latn-RS" sz="2400" dirty="0" smtClean="0">
                <a:solidFill>
                  <a:schemeClr val="accent1">
                    <a:lumMod val="50000"/>
                  </a:schemeClr>
                </a:solidFill>
              </a:rPr>
              <a:t>radijalnih kanala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8" name="object 41"/>
          <p:cNvSpPr/>
          <p:nvPr/>
        </p:nvSpPr>
        <p:spPr>
          <a:xfrm rot="16200000">
            <a:off x="2178149" y="1736122"/>
            <a:ext cx="221327" cy="884713"/>
          </a:xfrm>
          <a:custGeom>
            <a:avLst/>
            <a:gdLst/>
            <a:ahLst/>
            <a:cxnLst/>
            <a:rect l="l" t="t" r="r" b="b"/>
            <a:pathLst>
              <a:path w="702945" h="704214">
                <a:moveTo>
                  <a:pt x="702563" y="387985"/>
                </a:moveTo>
                <a:lnTo>
                  <a:pt x="0" y="387985"/>
                </a:lnTo>
                <a:lnTo>
                  <a:pt x="351282" y="704088"/>
                </a:lnTo>
                <a:lnTo>
                  <a:pt x="702563" y="387985"/>
                </a:lnTo>
                <a:close/>
              </a:path>
              <a:path w="702945" h="704214">
                <a:moveTo>
                  <a:pt x="544449" y="0"/>
                </a:moveTo>
                <a:lnTo>
                  <a:pt x="158114" y="0"/>
                </a:lnTo>
                <a:lnTo>
                  <a:pt x="158114" y="387985"/>
                </a:lnTo>
                <a:lnTo>
                  <a:pt x="544449" y="387985"/>
                </a:lnTo>
                <a:lnTo>
                  <a:pt x="544449" y="0"/>
                </a:lnTo>
                <a:close/>
              </a:path>
            </a:pathLst>
          </a:custGeom>
          <a:solidFill>
            <a:srgbClr val="00AF50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TextBox 28"/>
          <p:cNvSpPr txBox="1"/>
          <p:nvPr/>
        </p:nvSpPr>
        <p:spPr>
          <a:xfrm>
            <a:off x="96333" y="4734748"/>
            <a:ext cx="1714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ME" sz="2400" dirty="0" smtClean="0">
                <a:solidFill>
                  <a:schemeClr val="accent1">
                    <a:lumMod val="50000"/>
                  </a:schemeClr>
                </a:solidFill>
              </a:rPr>
              <a:t>15 </a:t>
            </a:r>
            <a:r>
              <a:rPr lang="sr-Latn-RS" sz="2400" dirty="0" smtClean="0">
                <a:solidFill>
                  <a:schemeClr val="accent1">
                    <a:lumMod val="50000"/>
                  </a:schemeClr>
                </a:solidFill>
              </a:rPr>
              <a:t>radijalnih kanala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" name="object 41"/>
          <p:cNvSpPr/>
          <p:nvPr/>
        </p:nvSpPr>
        <p:spPr>
          <a:xfrm rot="16200000">
            <a:off x="2142526" y="4892557"/>
            <a:ext cx="221327" cy="884713"/>
          </a:xfrm>
          <a:custGeom>
            <a:avLst/>
            <a:gdLst/>
            <a:ahLst/>
            <a:cxnLst/>
            <a:rect l="l" t="t" r="r" b="b"/>
            <a:pathLst>
              <a:path w="702945" h="704214">
                <a:moveTo>
                  <a:pt x="702563" y="387985"/>
                </a:moveTo>
                <a:lnTo>
                  <a:pt x="0" y="387985"/>
                </a:lnTo>
                <a:lnTo>
                  <a:pt x="351282" y="704088"/>
                </a:lnTo>
                <a:lnTo>
                  <a:pt x="702563" y="387985"/>
                </a:lnTo>
                <a:close/>
              </a:path>
              <a:path w="702945" h="704214">
                <a:moveTo>
                  <a:pt x="544449" y="0"/>
                </a:moveTo>
                <a:lnTo>
                  <a:pt x="158114" y="0"/>
                </a:lnTo>
                <a:lnTo>
                  <a:pt x="158114" y="387985"/>
                </a:lnTo>
                <a:lnTo>
                  <a:pt x="544449" y="387985"/>
                </a:lnTo>
                <a:lnTo>
                  <a:pt x="544449" y="0"/>
                </a:lnTo>
                <a:close/>
              </a:path>
            </a:pathLst>
          </a:custGeom>
          <a:solidFill>
            <a:srgbClr val="00AF50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TextBox 30"/>
          <p:cNvSpPr txBox="1"/>
          <p:nvPr/>
        </p:nvSpPr>
        <p:spPr>
          <a:xfrm>
            <a:off x="10497907" y="1688976"/>
            <a:ext cx="17695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ME" sz="2400" dirty="0" smtClean="0">
                <a:solidFill>
                  <a:schemeClr val="accent1">
                    <a:lumMod val="50000"/>
                  </a:schemeClr>
                </a:solidFill>
              </a:rPr>
              <a:t>10 </a:t>
            </a:r>
            <a:r>
              <a:rPr lang="sr-Latn-RS" sz="2400" dirty="0" smtClean="0">
                <a:solidFill>
                  <a:schemeClr val="accent1">
                    <a:lumMod val="50000"/>
                  </a:schemeClr>
                </a:solidFill>
              </a:rPr>
              <a:t>radijalnih kanala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2" name="object 41"/>
          <p:cNvSpPr/>
          <p:nvPr/>
        </p:nvSpPr>
        <p:spPr>
          <a:xfrm rot="5400000">
            <a:off x="10080414" y="1736120"/>
            <a:ext cx="221327" cy="884713"/>
          </a:xfrm>
          <a:custGeom>
            <a:avLst/>
            <a:gdLst/>
            <a:ahLst/>
            <a:cxnLst/>
            <a:rect l="l" t="t" r="r" b="b"/>
            <a:pathLst>
              <a:path w="702945" h="704214">
                <a:moveTo>
                  <a:pt x="702563" y="387985"/>
                </a:moveTo>
                <a:lnTo>
                  <a:pt x="0" y="387985"/>
                </a:lnTo>
                <a:lnTo>
                  <a:pt x="351282" y="704088"/>
                </a:lnTo>
                <a:lnTo>
                  <a:pt x="702563" y="387985"/>
                </a:lnTo>
                <a:close/>
              </a:path>
              <a:path w="702945" h="704214">
                <a:moveTo>
                  <a:pt x="544449" y="0"/>
                </a:moveTo>
                <a:lnTo>
                  <a:pt x="158114" y="0"/>
                </a:lnTo>
                <a:lnTo>
                  <a:pt x="158114" y="387985"/>
                </a:lnTo>
                <a:lnTo>
                  <a:pt x="544449" y="387985"/>
                </a:lnTo>
                <a:lnTo>
                  <a:pt x="544449" y="0"/>
                </a:lnTo>
                <a:close/>
              </a:path>
            </a:pathLst>
          </a:custGeom>
          <a:solidFill>
            <a:srgbClr val="00AF50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TextBox 32"/>
          <p:cNvSpPr txBox="1"/>
          <p:nvPr/>
        </p:nvSpPr>
        <p:spPr>
          <a:xfrm>
            <a:off x="10497907" y="4811968"/>
            <a:ext cx="17695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ME" sz="24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sr-Cyrl-ME" sz="2400" dirty="0" smtClean="0">
                <a:solidFill>
                  <a:schemeClr val="accent1">
                    <a:lumMod val="50000"/>
                  </a:schemeClr>
                </a:solidFill>
              </a:rPr>
              <a:t>0 </a:t>
            </a:r>
            <a:r>
              <a:rPr lang="sr-Latn-RS" sz="2400" dirty="0" smtClean="0">
                <a:solidFill>
                  <a:schemeClr val="accent1">
                    <a:lumMod val="50000"/>
                  </a:schemeClr>
                </a:solidFill>
              </a:rPr>
              <a:t>radijalnih kanala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4" name="object 41"/>
          <p:cNvSpPr/>
          <p:nvPr/>
        </p:nvSpPr>
        <p:spPr>
          <a:xfrm rot="5400000">
            <a:off x="10078947" y="4967626"/>
            <a:ext cx="221327" cy="884713"/>
          </a:xfrm>
          <a:custGeom>
            <a:avLst/>
            <a:gdLst/>
            <a:ahLst/>
            <a:cxnLst/>
            <a:rect l="l" t="t" r="r" b="b"/>
            <a:pathLst>
              <a:path w="702945" h="704214">
                <a:moveTo>
                  <a:pt x="702563" y="387985"/>
                </a:moveTo>
                <a:lnTo>
                  <a:pt x="0" y="387985"/>
                </a:lnTo>
                <a:lnTo>
                  <a:pt x="351282" y="704088"/>
                </a:lnTo>
                <a:lnTo>
                  <a:pt x="702563" y="387985"/>
                </a:lnTo>
                <a:close/>
              </a:path>
              <a:path w="702945" h="704214">
                <a:moveTo>
                  <a:pt x="544449" y="0"/>
                </a:moveTo>
                <a:lnTo>
                  <a:pt x="158114" y="0"/>
                </a:lnTo>
                <a:lnTo>
                  <a:pt x="158114" y="387985"/>
                </a:lnTo>
                <a:lnTo>
                  <a:pt x="544449" y="387985"/>
                </a:lnTo>
                <a:lnTo>
                  <a:pt x="544449" y="0"/>
                </a:lnTo>
                <a:close/>
              </a:path>
            </a:pathLst>
          </a:custGeom>
          <a:solidFill>
            <a:srgbClr val="00AF50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Rectangle 34"/>
          <p:cNvSpPr/>
          <p:nvPr/>
        </p:nvSpPr>
        <p:spPr>
          <a:xfrm>
            <a:off x="2408287" y="-75913"/>
            <a:ext cx="76633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4000" spc="-5" dirty="0" smtClean="0">
                <a:solidFill>
                  <a:schemeClr val="accent2">
                    <a:lumMod val="50000"/>
                  </a:schemeClr>
                </a:solidFill>
              </a:rPr>
              <a:t>Detekcija inverznog strujanja ulja</a:t>
            </a:r>
            <a:endParaRPr lang="en-US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96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5725" y="869060"/>
            <a:ext cx="5622852" cy="42062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38577" y="869060"/>
            <a:ext cx="5622851" cy="4206240"/>
          </a:xfrm>
          <a:prstGeom prst="rect">
            <a:avLst/>
          </a:prstGeom>
        </p:spPr>
      </p:pic>
      <p:grpSp>
        <p:nvGrpSpPr>
          <p:cNvPr id="4" name="object 27"/>
          <p:cNvGrpSpPr/>
          <p:nvPr/>
        </p:nvGrpSpPr>
        <p:grpSpPr>
          <a:xfrm>
            <a:off x="3181858" y="5370320"/>
            <a:ext cx="8210042" cy="1017780"/>
            <a:chOff x="3410458" y="3492757"/>
            <a:chExt cx="5287645" cy="637540"/>
          </a:xfrm>
        </p:grpSpPr>
        <p:sp>
          <p:nvSpPr>
            <p:cNvPr id="5" name="object 28"/>
            <p:cNvSpPr/>
            <p:nvPr/>
          </p:nvSpPr>
          <p:spPr>
            <a:xfrm>
              <a:off x="3420618" y="3502917"/>
              <a:ext cx="5267325" cy="617220"/>
            </a:xfrm>
            <a:custGeom>
              <a:avLst/>
              <a:gdLst/>
              <a:ahLst/>
              <a:cxnLst/>
              <a:rect l="l" t="t" r="r" b="b"/>
              <a:pathLst>
                <a:path w="5267325" h="617220">
                  <a:moveTo>
                    <a:pt x="5164074" y="0"/>
                  </a:moveTo>
                  <a:lnTo>
                    <a:pt x="0" y="0"/>
                  </a:lnTo>
                  <a:lnTo>
                    <a:pt x="0" y="617220"/>
                  </a:lnTo>
                  <a:lnTo>
                    <a:pt x="5164074" y="617220"/>
                  </a:lnTo>
                  <a:lnTo>
                    <a:pt x="5204112" y="609134"/>
                  </a:lnTo>
                  <a:lnTo>
                    <a:pt x="5236811" y="587086"/>
                  </a:lnTo>
                  <a:lnTo>
                    <a:pt x="5258859" y="554383"/>
                  </a:lnTo>
                  <a:lnTo>
                    <a:pt x="5266944" y="514337"/>
                  </a:lnTo>
                  <a:lnTo>
                    <a:pt x="5266944" y="102870"/>
                  </a:lnTo>
                  <a:lnTo>
                    <a:pt x="5258859" y="62825"/>
                  </a:lnTo>
                  <a:lnTo>
                    <a:pt x="5236811" y="30127"/>
                  </a:lnTo>
                  <a:lnTo>
                    <a:pt x="5204112" y="8083"/>
                  </a:lnTo>
                  <a:lnTo>
                    <a:pt x="5164074" y="0"/>
                  </a:lnTo>
                  <a:close/>
                </a:path>
              </a:pathLst>
            </a:custGeom>
            <a:solidFill>
              <a:srgbClr val="F2F2F2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29"/>
            <p:cNvSpPr/>
            <p:nvPr/>
          </p:nvSpPr>
          <p:spPr>
            <a:xfrm>
              <a:off x="3420618" y="3502917"/>
              <a:ext cx="5267325" cy="617220"/>
            </a:xfrm>
            <a:custGeom>
              <a:avLst/>
              <a:gdLst/>
              <a:ahLst/>
              <a:cxnLst/>
              <a:rect l="l" t="t" r="r" b="b"/>
              <a:pathLst>
                <a:path w="5267325" h="617220">
                  <a:moveTo>
                    <a:pt x="5266944" y="102870"/>
                  </a:moveTo>
                  <a:lnTo>
                    <a:pt x="5266944" y="514337"/>
                  </a:lnTo>
                  <a:lnTo>
                    <a:pt x="5258859" y="554383"/>
                  </a:lnTo>
                  <a:lnTo>
                    <a:pt x="5236811" y="587086"/>
                  </a:lnTo>
                  <a:lnTo>
                    <a:pt x="5204112" y="609134"/>
                  </a:lnTo>
                  <a:lnTo>
                    <a:pt x="5164074" y="617220"/>
                  </a:lnTo>
                  <a:lnTo>
                    <a:pt x="0" y="617220"/>
                  </a:lnTo>
                  <a:lnTo>
                    <a:pt x="0" y="0"/>
                  </a:lnTo>
                  <a:lnTo>
                    <a:pt x="5164074" y="0"/>
                  </a:lnTo>
                  <a:lnTo>
                    <a:pt x="5204112" y="8083"/>
                  </a:lnTo>
                  <a:lnTo>
                    <a:pt x="5236811" y="30127"/>
                  </a:lnTo>
                  <a:lnTo>
                    <a:pt x="5258859" y="62825"/>
                  </a:lnTo>
                  <a:lnTo>
                    <a:pt x="5266944" y="102870"/>
                  </a:lnTo>
                  <a:close/>
                </a:path>
              </a:pathLst>
            </a:custGeom>
            <a:ln w="19812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30"/>
          <p:cNvSpPr txBox="1"/>
          <p:nvPr/>
        </p:nvSpPr>
        <p:spPr>
          <a:xfrm>
            <a:off x="4049476" y="5503786"/>
            <a:ext cx="6884004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95"/>
              </a:spcBef>
              <a:tabLst>
                <a:tab pos="185420" algn="l"/>
              </a:tabLst>
            </a:pPr>
            <a:r>
              <a:rPr lang="sr-Cyrl-ME" sz="2400" spc="-5" dirty="0" smtClean="0">
                <a:solidFill>
                  <a:srgbClr val="FF0000"/>
                </a:solidFill>
                <a:latin typeface="Arial MT"/>
                <a:cs typeface="Arial MT"/>
              </a:rPr>
              <a:t>Повећање брзине уља на уласку у намотај није довело до смањења </a:t>
            </a:r>
            <a:r>
              <a:rPr lang="en-US" sz="2400" spc="-5" dirty="0" smtClean="0">
                <a:solidFill>
                  <a:srgbClr val="FF0000"/>
                </a:solidFill>
                <a:latin typeface="Arial MT"/>
                <a:cs typeface="Arial MT"/>
              </a:rPr>
              <a:t>hot-spot </a:t>
            </a:r>
            <a:r>
              <a:rPr lang="sr-Cyrl-ME" sz="2400" spc="-5" dirty="0" smtClean="0">
                <a:solidFill>
                  <a:srgbClr val="FF0000"/>
                </a:solidFill>
                <a:latin typeface="Arial MT"/>
                <a:cs typeface="Arial MT"/>
              </a:rPr>
              <a:t> температур</a:t>
            </a:r>
            <a:r>
              <a:rPr lang="en-US" sz="2400" spc="-5" dirty="0" smtClean="0">
                <a:solidFill>
                  <a:srgbClr val="FF0000"/>
                </a:solidFill>
                <a:latin typeface="Arial MT"/>
                <a:cs typeface="Arial MT"/>
              </a:rPr>
              <a:t>e</a:t>
            </a:r>
            <a:r>
              <a:rPr lang="sr-Cyrl-ME" sz="2400" spc="-5" dirty="0" smtClean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endParaRPr sz="2400" dirty="0">
              <a:solidFill>
                <a:srgbClr val="FF0000"/>
              </a:solidFill>
              <a:latin typeface="Arial MT"/>
              <a:cs typeface="Arial MT"/>
            </a:endParaRPr>
          </a:p>
        </p:txBody>
      </p:sp>
      <p:grpSp>
        <p:nvGrpSpPr>
          <p:cNvPr id="8" name="object 31"/>
          <p:cNvGrpSpPr/>
          <p:nvPr/>
        </p:nvGrpSpPr>
        <p:grpSpPr>
          <a:xfrm>
            <a:off x="219455" y="5292850"/>
            <a:ext cx="3792878" cy="1263102"/>
            <a:chOff x="448055" y="3415287"/>
            <a:chExt cx="2982595" cy="791210"/>
          </a:xfrm>
        </p:grpSpPr>
        <p:sp>
          <p:nvSpPr>
            <p:cNvPr id="9" name="object 32"/>
            <p:cNvSpPr/>
            <p:nvPr/>
          </p:nvSpPr>
          <p:spPr>
            <a:xfrm>
              <a:off x="457961" y="3425193"/>
              <a:ext cx="2962910" cy="771525"/>
            </a:xfrm>
            <a:custGeom>
              <a:avLst/>
              <a:gdLst/>
              <a:ahLst/>
              <a:cxnLst/>
              <a:rect l="l" t="t" r="r" b="b"/>
              <a:pathLst>
                <a:path w="2962910" h="771525">
                  <a:moveTo>
                    <a:pt x="2834132" y="0"/>
                  </a:moveTo>
                  <a:lnTo>
                    <a:pt x="128523" y="0"/>
                  </a:lnTo>
                  <a:lnTo>
                    <a:pt x="78497" y="10100"/>
                  </a:lnTo>
                  <a:lnTo>
                    <a:pt x="37644" y="37644"/>
                  </a:lnTo>
                  <a:lnTo>
                    <a:pt x="10100" y="78497"/>
                  </a:lnTo>
                  <a:lnTo>
                    <a:pt x="0" y="128524"/>
                  </a:lnTo>
                  <a:lnTo>
                    <a:pt x="0" y="642607"/>
                  </a:lnTo>
                  <a:lnTo>
                    <a:pt x="10100" y="692641"/>
                  </a:lnTo>
                  <a:lnTo>
                    <a:pt x="37644" y="733498"/>
                  </a:lnTo>
                  <a:lnTo>
                    <a:pt x="78497" y="761043"/>
                  </a:lnTo>
                  <a:lnTo>
                    <a:pt x="128523" y="771144"/>
                  </a:lnTo>
                  <a:lnTo>
                    <a:pt x="2834132" y="771144"/>
                  </a:lnTo>
                  <a:lnTo>
                    <a:pt x="2884158" y="761043"/>
                  </a:lnTo>
                  <a:lnTo>
                    <a:pt x="2925011" y="733498"/>
                  </a:lnTo>
                  <a:lnTo>
                    <a:pt x="2952555" y="692641"/>
                  </a:lnTo>
                  <a:lnTo>
                    <a:pt x="2962656" y="642607"/>
                  </a:lnTo>
                  <a:lnTo>
                    <a:pt x="2962656" y="128524"/>
                  </a:lnTo>
                  <a:lnTo>
                    <a:pt x="2952555" y="78497"/>
                  </a:lnTo>
                  <a:lnTo>
                    <a:pt x="2925011" y="37644"/>
                  </a:lnTo>
                  <a:lnTo>
                    <a:pt x="2884158" y="10100"/>
                  </a:lnTo>
                  <a:lnTo>
                    <a:pt x="2834132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33"/>
            <p:cNvSpPr/>
            <p:nvPr/>
          </p:nvSpPr>
          <p:spPr>
            <a:xfrm>
              <a:off x="457961" y="3425193"/>
              <a:ext cx="2962910" cy="771525"/>
            </a:xfrm>
            <a:custGeom>
              <a:avLst/>
              <a:gdLst/>
              <a:ahLst/>
              <a:cxnLst/>
              <a:rect l="l" t="t" r="r" b="b"/>
              <a:pathLst>
                <a:path w="2962910" h="771525">
                  <a:moveTo>
                    <a:pt x="0" y="128524"/>
                  </a:moveTo>
                  <a:lnTo>
                    <a:pt x="10100" y="78497"/>
                  </a:lnTo>
                  <a:lnTo>
                    <a:pt x="37644" y="37644"/>
                  </a:lnTo>
                  <a:lnTo>
                    <a:pt x="78497" y="10100"/>
                  </a:lnTo>
                  <a:lnTo>
                    <a:pt x="128523" y="0"/>
                  </a:lnTo>
                  <a:lnTo>
                    <a:pt x="2834132" y="0"/>
                  </a:lnTo>
                  <a:lnTo>
                    <a:pt x="2884158" y="10100"/>
                  </a:lnTo>
                  <a:lnTo>
                    <a:pt x="2925011" y="37644"/>
                  </a:lnTo>
                  <a:lnTo>
                    <a:pt x="2952555" y="78497"/>
                  </a:lnTo>
                  <a:lnTo>
                    <a:pt x="2962656" y="128524"/>
                  </a:lnTo>
                  <a:lnTo>
                    <a:pt x="2962656" y="642607"/>
                  </a:lnTo>
                  <a:lnTo>
                    <a:pt x="2952555" y="692641"/>
                  </a:lnTo>
                  <a:lnTo>
                    <a:pt x="2925011" y="733498"/>
                  </a:lnTo>
                  <a:lnTo>
                    <a:pt x="2884158" y="761043"/>
                  </a:lnTo>
                  <a:lnTo>
                    <a:pt x="2834132" y="771144"/>
                  </a:lnTo>
                  <a:lnTo>
                    <a:pt x="128523" y="771144"/>
                  </a:lnTo>
                  <a:lnTo>
                    <a:pt x="78497" y="761043"/>
                  </a:lnTo>
                  <a:lnTo>
                    <a:pt x="37644" y="733498"/>
                  </a:lnTo>
                  <a:lnTo>
                    <a:pt x="10100" y="692641"/>
                  </a:lnTo>
                  <a:lnTo>
                    <a:pt x="0" y="642607"/>
                  </a:lnTo>
                  <a:lnTo>
                    <a:pt x="0" y="128524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34"/>
          <p:cNvSpPr txBox="1"/>
          <p:nvPr/>
        </p:nvSpPr>
        <p:spPr>
          <a:xfrm>
            <a:off x="323888" y="5425790"/>
            <a:ext cx="3584172" cy="1233671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354965" marR="5080" indent="-342900">
              <a:lnSpc>
                <a:spcPts val="1970"/>
              </a:lnSpc>
              <a:spcBef>
                <a:spcPts val="420"/>
              </a:spcBef>
              <a:buFont typeface="Wingdings" panose="05000000000000000000" pitchFamily="2" charset="2"/>
              <a:buChar char="Ø"/>
            </a:pPr>
            <a:r>
              <a:rPr lang="sr-Cyrl-ME" sz="2400" spc="-5" dirty="0" smtClean="0">
                <a:solidFill>
                  <a:srgbClr val="FFFFFF"/>
                </a:solidFill>
                <a:latin typeface="Arial MT"/>
                <a:cs typeface="Arial MT"/>
              </a:rPr>
              <a:t>10 радијалних канала</a:t>
            </a:r>
          </a:p>
          <a:p>
            <a:pPr marL="354965" marR="5080" indent="-342900">
              <a:lnSpc>
                <a:spcPts val="1970"/>
              </a:lnSpc>
              <a:spcBef>
                <a:spcPts val="420"/>
              </a:spcBef>
              <a:buFont typeface="Wingdings" panose="05000000000000000000" pitchFamily="2" charset="2"/>
              <a:buChar char="Ø"/>
            </a:pPr>
            <a:r>
              <a:rPr lang="sr-Cyrl-ME" sz="2400" spc="-5" dirty="0" smtClean="0">
                <a:solidFill>
                  <a:srgbClr val="FFFFFF"/>
                </a:solidFill>
                <a:latin typeface="Arial MT"/>
                <a:cs typeface="Arial MT"/>
              </a:rPr>
              <a:t>45</a:t>
            </a:r>
            <a:r>
              <a:rPr lang="sr-Latn-CS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</a:t>
            </a:r>
            <a:r>
              <a:rPr lang="sr-Latn-CS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endParaRPr lang="sr-Cyrl-ME" sz="24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54965" marR="5080" indent="-342900">
              <a:lnSpc>
                <a:spcPts val="1970"/>
              </a:lnSpc>
              <a:spcBef>
                <a:spcPts val="420"/>
              </a:spcBef>
              <a:buFont typeface="Wingdings" panose="05000000000000000000" pitchFamily="2" charset="2"/>
              <a:buChar char="Ø"/>
            </a:pPr>
            <a:r>
              <a:rPr lang="sr-Cyrl-ME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 и 30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cm/s</a:t>
            </a:r>
            <a:endParaRPr lang="sr-Cyrl-ME" sz="24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415" marR="5080" indent="-6350">
              <a:lnSpc>
                <a:spcPts val="1970"/>
              </a:lnSpc>
              <a:spcBef>
                <a:spcPts val="420"/>
              </a:spcBef>
            </a:pPr>
            <a:endParaRPr sz="1900" dirty="0">
              <a:latin typeface="Arial MT"/>
              <a:cs typeface="Arial MT"/>
            </a:endParaRPr>
          </a:p>
        </p:txBody>
      </p:sp>
      <p:sp>
        <p:nvSpPr>
          <p:cNvPr id="12" name="object 49"/>
          <p:cNvSpPr/>
          <p:nvPr/>
        </p:nvSpPr>
        <p:spPr>
          <a:xfrm>
            <a:off x="10933480" y="5386540"/>
            <a:ext cx="1045625" cy="1027024"/>
          </a:xfrm>
          <a:custGeom>
            <a:avLst/>
            <a:gdLst/>
            <a:ahLst/>
            <a:cxnLst/>
            <a:rect l="l" t="t" r="r" b="b"/>
            <a:pathLst>
              <a:path w="1106804" h="1104900">
                <a:moveTo>
                  <a:pt x="1106424" y="552450"/>
                </a:moveTo>
                <a:lnTo>
                  <a:pt x="1104392" y="504786"/>
                </a:lnTo>
                <a:lnTo>
                  <a:pt x="1098410" y="458254"/>
                </a:lnTo>
                <a:lnTo>
                  <a:pt x="1088644" y="413004"/>
                </a:lnTo>
                <a:lnTo>
                  <a:pt x="1075258" y="369201"/>
                </a:lnTo>
                <a:lnTo>
                  <a:pt x="1058418" y="327037"/>
                </a:lnTo>
                <a:lnTo>
                  <a:pt x="1038301" y="286664"/>
                </a:lnTo>
                <a:lnTo>
                  <a:pt x="1015047" y="248234"/>
                </a:lnTo>
                <a:lnTo>
                  <a:pt x="988860" y="211937"/>
                </a:lnTo>
                <a:lnTo>
                  <a:pt x="959866" y="177914"/>
                </a:lnTo>
                <a:lnTo>
                  <a:pt x="928255" y="146354"/>
                </a:lnTo>
                <a:lnTo>
                  <a:pt x="894194" y="117411"/>
                </a:lnTo>
                <a:lnTo>
                  <a:pt x="857846" y="91249"/>
                </a:lnTo>
                <a:lnTo>
                  <a:pt x="819365" y="68033"/>
                </a:lnTo>
                <a:lnTo>
                  <a:pt x="778929" y="47942"/>
                </a:lnTo>
                <a:lnTo>
                  <a:pt x="736701" y="31127"/>
                </a:lnTo>
                <a:lnTo>
                  <a:pt x="692848" y="17754"/>
                </a:lnTo>
                <a:lnTo>
                  <a:pt x="647547" y="8001"/>
                </a:lnTo>
                <a:lnTo>
                  <a:pt x="600938" y="2032"/>
                </a:lnTo>
                <a:lnTo>
                  <a:pt x="553212" y="0"/>
                </a:lnTo>
                <a:lnTo>
                  <a:pt x="505472" y="2032"/>
                </a:lnTo>
                <a:lnTo>
                  <a:pt x="458863" y="8001"/>
                </a:lnTo>
                <a:lnTo>
                  <a:pt x="413562" y="17754"/>
                </a:lnTo>
                <a:lnTo>
                  <a:pt x="369709" y="31127"/>
                </a:lnTo>
                <a:lnTo>
                  <a:pt x="327482" y="47942"/>
                </a:lnTo>
                <a:lnTo>
                  <a:pt x="287045" y="68033"/>
                </a:lnTo>
                <a:lnTo>
                  <a:pt x="248564" y="91249"/>
                </a:lnTo>
                <a:lnTo>
                  <a:pt x="212217" y="117411"/>
                </a:lnTo>
                <a:lnTo>
                  <a:pt x="178155" y="146354"/>
                </a:lnTo>
                <a:lnTo>
                  <a:pt x="146545" y="177914"/>
                </a:lnTo>
                <a:lnTo>
                  <a:pt x="117551" y="211937"/>
                </a:lnTo>
                <a:lnTo>
                  <a:pt x="91363" y="248234"/>
                </a:lnTo>
                <a:lnTo>
                  <a:pt x="68110" y="286664"/>
                </a:lnTo>
                <a:lnTo>
                  <a:pt x="47993" y="327037"/>
                </a:lnTo>
                <a:lnTo>
                  <a:pt x="31153" y="369201"/>
                </a:lnTo>
                <a:lnTo>
                  <a:pt x="17767" y="413004"/>
                </a:lnTo>
                <a:lnTo>
                  <a:pt x="8001" y="458254"/>
                </a:lnTo>
                <a:lnTo>
                  <a:pt x="2019" y="504786"/>
                </a:lnTo>
                <a:lnTo>
                  <a:pt x="0" y="552450"/>
                </a:lnTo>
                <a:lnTo>
                  <a:pt x="2019" y="600125"/>
                </a:lnTo>
                <a:lnTo>
                  <a:pt x="8001" y="646658"/>
                </a:lnTo>
                <a:lnTo>
                  <a:pt x="17767" y="691908"/>
                </a:lnTo>
                <a:lnTo>
                  <a:pt x="31153" y="735711"/>
                </a:lnTo>
                <a:lnTo>
                  <a:pt x="47993" y="777875"/>
                </a:lnTo>
                <a:lnTo>
                  <a:pt x="68110" y="818248"/>
                </a:lnTo>
                <a:lnTo>
                  <a:pt x="91363" y="856678"/>
                </a:lnTo>
                <a:lnTo>
                  <a:pt x="117551" y="892975"/>
                </a:lnTo>
                <a:lnTo>
                  <a:pt x="146545" y="926998"/>
                </a:lnTo>
                <a:lnTo>
                  <a:pt x="178155" y="958557"/>
                </a:lnTo>
                <a:lnTo>
                  <a:pt x="212217" y="987501"/>
                </a:lnTo>
                <a:lnTo>
                  <a:pt x="248564" y="1013663"/>
                </a:lnTo>
                <a:lnTo>
                  <a:pt x="287045" y="1036878"/>
                </a:lnTo>
                <a:lnTo>
                  <a:pt x="327482" y="1056970"/>
                </a:lnTo>
                <a:lnTo>
                  <a:pt x="369709" y="1073785"/>
                </a:lnTo>
                <a:lnTo>
                  <a:pt x="413562" y="1087158"/>
                </a:lnTo>
                <a:lnTo>
                  <a:pt x="458863" y="1096911"/>
                </a:lnTo>
                <a:lnTo>
                  <a:pt x="505472" y="1102880"/>
                </a:lnTo>
                <a:lnTo>
                  <a:pt x="553212" y="1104900"/>
                </a:lnTo>
                <a:lnTo>
                  <a:pt x="600938" y="1102880"/>
                </a:lnTo>
                <a:lnTo>
                  <a:pt x="647547" y="1096911"/>
                </a:lnTo>
                <a:lnTo>
                  <a:pt x="692848" y="1087158"/>
                </a:lnTo>
                <a:lnTo>
                  <a:pt x="736701" y="1073785"/>
                </a:lnTo>
                <a:lnTo>
                  <a:pt x="778929" y="1056970"/>
                </a:lnTo>
                <a:lnTo>
                  <a:pt x="819365" y="1036878"/>
                </a:lnTo>
                <a:lnTo>
                  <a:pt x="857846" y="1013663"/>
                </a:lnTo>
                <a:lnTo>
                  <a:pt x="894194" y="987501"/>
                </a:lnTo>
                <a:lnTo>
                  <a:pt x="928255" y="958557"/>
                </a:lnTo>
                <a:lnTo>
                  <a:pt x="959866" y="926998"/>
                </a:lnTo>
                <a:lnTo>
                  <a:pt x="988860" y="892975"/>
                </a:lnTo>
                <a:lnTo>
                  <a:pt x="1015047" y="856678"/>
                </a:lnTo>
                <a:lnTo>
                  <a:pt x="1038301" y="818248"/>
                </a:lnTo>
                <a:lnTo>
                  <a:pt x="1058418" y="777875"/>
                </a:lnTo>
                <a:lnTo>
                  <a:pt x="1075258" y="735711"/>
                </a:lnTo>
                <a:lnTo>
                  <a:pt x="1088644" y="691908"/>
                </a:lnTo>
                <a:lnTo>
                  <a:pt x="1098410" y="646658"/>
                </a:lnTo>
                <a:lnTo>
                  <a:pt x="1104392" y="600125"/>
                </a:lnTo>
                <a:lnTo>
                  <a:pt x="1106424" y="55245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11065800" y="5452661"/>
            <a:ext cx="780983" cy="12721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065" marR="5080">
              <a:lnSpc>
                <a:spcPts val="1970"/>
              </a:lnSpc>
              <a:spcBef>
                <a:spcPts val="420"/>
              </a:spcBef>
            </a:pPr>
            <a:r>
              <a:rPr lang="en-US" spc="-5" dirty="0" smtClean="0">
                <a:solidFill>
                  <a:srgbClr val="FFFFFF"/>
                </a:solidFill>
                <a:latin typeface="Arial MT"/>
                <a:cs typeface="Arial MT"/>
              </a:rPr>
              <a:t>78</a:t>
            </a:r>
            <a:r>
              <a:rPr lang="sr-Latn-CS" dirty="0" smtClean="0">
                <a:solidFill>
                  <a:srgbClr val="00549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sr-Latn-C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</a:t>
            </a:r>
            <a:r>
              <a:rPr lang="sr-Latn-CS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065" marR="5080" algn="ctr">
              <a:lnSpc>
                <a:spcPts val="1970"/>
              </a:lnSpc>
              <a:spcBef>
                <a:spcPts val="420"/>
              </a:spcBef>
            </a:pPr>
            <a:endParaRPr lang="en-US" b="1" dirty="0" smtClean="0">
              <a:solidFill>
                <a:srgbClr val="00F6FF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065" marR="5080">
              <a:lnSpc>
                <a:spcPts val="1970"/>
              </a:lnSpc>
              <a:spcBef>
                <a:spcPts val="420"/>
              </a:spcBef>
            </a:pPr>
            <a:r>
              <a:rPr lang="en-US" spc="-5" dirty="0" smtClean="0">
                <a:solidFill>
                  <a:srgbClr val="FFFFFF"/>
                </a:solidFill>
                <a:latin typeface="Arial MT"/>
                <a:cs typeface="Arial" panose="020B0604020202020204" pitchFamily="34" charset="0"/>
                <a:sym typeface="Symbol" panose="05050102010706020507" pitchFamily="18" charset="2"/>
              </a:rPr>
              <a:t>82</a:t>
            </a:r>
            <a:r>
              <a:rPr lang="sr-Latn-CS" dirty="0" smtClean="0">
                <a:solidFill>
                  <a:srgbClr val="00549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sr-Latn-C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</a:t>
            </a:r>
            <a:r>
              <a:rPr lang="sr-Latn-C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endParaRPr lang="sr-Cyrl-ME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065" marR="5080">
              <a:lnSpc>
                <a:spcPts val="1970"/>
              </a:lnSpc>
              <a:spcBef>
                <a:spcPts val="420"/>
              </a:spcBef>
            </a:pPr>
            <a:endParaRPr lang="sr-Cyrl-ME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1458074" y="5771232"/>
            <a:ext cx="0" cy="317500"/>
          </a:xfrm>
          <a:prstGeom prst="straightConnector1">
            <a:avLst/>
          </a:prstGeom>
          <a:ln w="34925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497272" y="-63500"/>
            <a:ext cx="9660017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5500" spc="-5" dirty="0" smtClean="0">
                <a:solidFill>
                  <a:schemeClr val="accent2">
                    <a:lumMod val="50000"/>
                  </a:schemeClr>
                </a:solidFill>
              </a:rPr>
              <a:t>Uticaj na hot-spot temperaturu</a:t>
            </a:r>
            <a:endParaRPr lang="en-US" sz="55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1032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7"/>
          <p:cNvGrpSpPr/>
          <p:nvPr/>
        </p:nvGrpSpPr>
        <p:grpSpPr>
          <a:xfrm>
            <a:off x="3181858" y="5370320"/>
            <a:ext cx="8210042" cy="1017780"/>
            <a:chOff x="3410458" y="3492757"/>
            <a:chExt cx="5287645" cy="637540"/>
          </a:xfrm>
        </p:grpSpPr>
        <p:sp>
          <p:nvSpPr>
            <p:cNvPr id="3" name="object 28"/>
            <p:cNvSpPr/>
            <p:nvPr/>
          </p:nvSpPr>
          <p:spPr>
            <a:xfrm>
              <a:off x="3420618" y="3502917"/>
              <a:ext cx="5267325" cy="617220"/>
            </a:xfrm>
            <a:custGeom>
              <a:avLst/>
              <a:gdLst/>
              <a:ahLst/>
              <a:cxnLst/>
              <a:rect l="l" t="t" r="r" b="b"/>
              <a:pathLst>
                <a:path w="5267325" h="617220">
                  <a:moveTo>
                    <a:pt x="5164074" y="0"/>
                  </a:moveTo>
                  <a:lnTo>
                    <a:pt x="0" y="0"/>
                  </a:lnTo>
                  <a:lnTo>
                    <a:pt x="0" y="617220"/>
                  </a:lnTo>
                  <a:lnTo>
                    <a:pt x="5164074" y="617220"/>
                  </a:lnTo>
                  <a:lnTo>
                    <a:pt x="5204112" y="609134"/>
                  </a:lnTo>
                  <a:lnTo>
                    <a:pt x="5236811" y="587086"/>
                  </a:lnTo>
                  <a:lnTo>
                    <a:pt x="5258859" y="554383"/>
                  </a:lnTo>
                  <a:lnTo>
                    <a:pt x="5266944" y="514337"/>
                  </a:lnTo>
                  <a:lnTo>
                    <a:pt x="5266944" y="102870"/>
                  </a:lnTo>
                  <a:lnTo>
                    <a:pt x="5258859" y="62825"/>
                  </a:lnTo>
                  <a:lnTo>
                    <a:pt x="5236811" y="30127"/>
                  </a:lnTo>
                  <a:lnTo>
                    <a:pt x="5204112" y="8083"/>
                  </a:lnTo>
                  <a:lnTo>
                    <a:pt x="5164074" y="0"/>
                  </a:lnTo>
                  <a:close/>
                </a:path>
              </a:pathLst>
            </a:custGeom>
            <a:solidFill>
              <a:srgbClr val="F2F2F2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29"/>
            <p:cNvSpPr/>
            <p:nvPr/>
          </p:nvSpPr>
          <p:spPr>
            <a:xfrm>
              <a:off x="3420618" y="3502917"/>
              <a:ext cx="5267325" cy="617220"/>
            </a:xfrm>
            <a:custGeom>
              <a:avLst/>
              <a:gdLst/>
              <a:ahLst/>
              <a:cxnLst/>
              <a:rect l="l" t="t" r="r" b="b"/>
              <a:pathLst>
                <a:path w="5267325" h="617220">
                  <a:moveTo>
                    <a:pt x="5266944" y="102870"/>
                  </a:moveTo>
                  <a:lnTo>
                    <a:pt x="5266944" y="514337"/>
                  </a:lnTo>
                  <a:lnTo>
                    <a:pt x="5258859" y="554383"/>
                  </a:lnTo>
                  <a:lnTo>
                    <a:pt x="5236811" y="587086"/>
                  </a:lnTo>
                  <a:lnTo>
                    <a:pt x="5204112" y="609134"/>
                  </a:lnTo>
                  <a:lnTo>
                    <a:pt x="5164074" y="617220"/>
                  </a:lnTo>
                  <a:lnTo>
                    <a:pt x="0" y="617220"/>
                  </a:lnTo>
                  <a:lnTo>
                    <a:pt x="0" y="0"/>
                  </a:lnTo>
                  <a:lnTo>
                    <a:pt x="5164074" y="0"/>
                  </a:lnTo>
                  <a:lnTo>
                    <a:pt x="5204112" y="8083"/>
                  </a:lnTo>
                  <a:lnTo>
                    <a:pt x="5236811" y="30127"/>
                  </a:lnTo>
                  <a:lnTo>
                    <a:pt x="5258859" y="62825"/>
                  </a:lnTo>
                  <a:lnTo>
                    <a:pt x="5266944" y="102870"/>
                  </a:lnTo>
                  <a:close/>
                </a:path>
              </a:pathLst>
            </a:custGeom>
            <a:ln w="19812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30"/>
          <p:cNvSpPr txBox="1"/>
          <p:nvPr/>
        </p:nvSpPr>
        <p:spPr>
          <a:xfrm>
            <a:off x="4049476" y="5503786"/>
            <a:ext cx="6884004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95"/>
              </a:spcBef>
              <a:tabLst>
                <a:tab pos="185420" algn="l"/>
              </a:tabLst>
            </a:pPr>
            <a:r>
              <a:rPr lang="sr-Cyrl-ME" sz="2400" spc="-5" dirty="0" smtClean="0">
                <a:solidFill>
                  <a:srgbClr val="00B050"/>
                </a:solidFill>
                <a:latin typeface="Arial MT"/>
                <a:cs typeface="Arial MT"/>
              </a:rPr>
              <a:t>Повећање брзине уља на уласку у намотај је довело до смањења </a:t>
            </a:r>
            <a:r>
              <a:rPr lang="en-US" sz="2400" spc="-5" dirty="0" smtClean="0">
                <a:solidFill>
                  <a:srgbClr val="00B050"/>
                </a:solidFill>
                <a:latin typeface="Arial MT"/>
                <a:cs typeface="Arial MT"/>
              </a:rPr>
              <a:t>hot-spot </a:t>
            </a:r>
            <a:r>
              <a:rPr lang="sr-Cyrl-ME" sz="2400" spc="-5" dirty="0" smtClean="0">
                <a:solidFill>
                  <a:srgbClr val="00B050"/>
                </a:solidFill>
                <a:latin typeface="Arial MT"/>
                <a:cs typeface="Arial MT"/>
              </a:rPr>
              <a:t> температур</a:t>
            </a:r>
            <a:r>
              <a:rPr lang="en-US" sz="2400" spc="-5" dirty="0" smtClean="0">
                <a:solidFill>
                  <a:srgbClr val="00B050"/>
                </a:solidFill>
                <a:latin typeface="Arial MT"/>
                <a:cs typeface="Arial MT"/>
              </a:rPr>
              <a:t>e</a:t>
            </a:r>
            <a:r>
              <a:rPr lang="sr-Cyrl-ME" sz="2400" spc="-5" dirty="0" smtClean="0">
                <a:solidFill>
                  <a:srgbClr val="00B050"/>
                </a:solidFill>
                <a:latin typeface="Arial MT"/>
                <a:cs typeface="Arial MT"/>
              </a:rPr>
              <a:t> </a:t>
            </a:r>
            <a:endParaRPr sz="2400" dirty="0">
              <a:solidFill>
                <a:srgbClr val="00B050"/>
              </a:solidFill>
              <a:latin typeface="Arial MT"/>
              <a:cs typeface="Arial MT"/>
            </a:endParaRPr>
          </a:p>
        </p:txBody>
      </p:sp>
      <p:grpSp>
        <p:nvGrpSpPr>
          <p:cNvPr id="6" name="object 31"/>
          <p:cNvGrpSpPr/>
          <p:nvPr/>
        </p:nvGrpSpPr>
        <p:grpSpPr>
          <a:xfrm>
            <a:off x="219455" y="5292850"/>
            <a:ext cx="3792878" cy="1263102"/>
            <a:chOff x="448055" y="3415287"/>
            <a:chExt cx="2982595" cy="791210"/>
          </a:xfrm>
        </p:grpSpPr>
        <p:sp>
          <p:nvSpPr>
            <p:cNvPr id="7" name="object 32"/>
            <p:cNvSpPr/>
            <p:nvPr/>
          </p:nvSpPr>
          <p:spPr>
            <a:xfrm>
              <a:off x="457961" y="3425193"/>
              <a:ext cx="2962910" cy="771525"/>
            </a:xfrm>
            <a:custGeom>
              <a:avLst/>
              <a:gdLst/>
              <a:ahLst/>
              <a:cxnLst/>
              <a:rect l="l" t="t" r="r" b="b"/>
              <a:pathLst>
                <a:path w="2962910" h="771525">
                  <a:moveTo>
                    <a:pt x="2834132" y="0"/>
                  </a:moveTo>
                  <a:lnTo>
                    <a:pt x="128523" y="0"/>
                  </a:lnTo>
                  <a:lnTo>
                    <a:pt x="78497" y="10100"/>
                  </a:lnTo>
                  <a:lnTo>
                    <a:pt x="37644" y="37644"/>
                  </a:lnTo>
                  <a:lnTo>
                    <a:pt x="10100" y="78497"/>
                  </a:lnTo>
                  <a:lnTo>
                    <a:pt x="0" y="128524"/>
                  </a:lnTo>
                  <a:lnTo>
                    <a:pt x="0" y="642607"/>
                  </a:lnTo>
                  <a:lnTo>
                    <a:pt x="10100" y="692641"/>
                  </a:lnTo>
                  <a:lnTo>
                    <a:pt x="37644" y="733498"/>
                  </a:lnTo>
                  <a:lnTo>
                    <a:pt x="78497" y="761043"/>
                  </a:lnTo>
                  <a:lnTo>
                    <a:pt x="128523" y="771144"/>
                  </a:lnTo>
                  <a:lnTo>
                    <a:pt x="2834132" y="771144"/>
                  </a:lnTo>
                  <a:lnTo>
                    <a:pt x="2884158" y="761043"/>
                  </a:lnTo>
                  <a:lnTo>
                    <a:pt x="2925011" y="733498"/>
                  </a:lnTo>
                  <a:lnTo>
                    <a:pt x="2952555" y="692641"/>
                  </a:lnTo>
                  <a:lnTo>
                    <a:pt x="2962656" y="642607"/>
                  </a:lnTo>
                  <a:lnTo>
                    <a:pt x="2962656" y="128524"/>
                  </a:lnTo>
                  <a:lnTo>
                    <a:pt x="2952555" y="78497"/>
                  </a:lnTo>
                  <a:lnTo>
                    <a:pt x="2925011" y="37644"/>
                  </a:lnTo>
                  <a:lnTo>
                    <a:pt x="2884158" y="10100"/>
                  </a:lnTo>
                  <a:lnTo>
                    <a:pt x="2834132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33"/>
            <p:cNvSpPr/>
            <p:nvPr/>
          </p:nvSpPr>
          <p:spPr>
            <a:xfrm>
              <a:off x="457961" y="3425193"/>
              <a:ext cx="2962910" cy="771525"/>
            </a:xfrm>
            <a:custGeom>
              <a:avLst/>
              <a:gdLst/>
              <a:ahLst/>
              <a:cxnLst/>
              <a:rect l="l" t="t" r="r" b="b"/>
              <a:pathLst>
                <a:path w="2962910" h="771525">
                  <a:moveTo>
                    <a:pt x="0" y="128524"/>
                  </a:moveTo>
                  <a:lnTo>
                    <a:pt x="10100" y="78497"/>
                  </a:lnTo>
                  <a:lnTo>
                    <a:pt x="37644" y="37644"/>
                  </a:lnTo>
                  <a:lnTo>
                    <a:pt x="78497" y="10100"/>
                  </a:lnTo>
                  <a:lnTo>
                    <a:pt x="128523" y="0"/>
                  </a:lnTo>
                  <a:lnTo>
                    <a:pt x="2834132" y="0"/>
                  </a:lnTo>
                  <a:lnTo>
                    <a:pt x="2884158" y="10100"/>
                  </a:lnTo>
                  <a:lnTo>
                    <a:pt x="2925011" y="37644"/>
                  </a:lnTo>
                  <a:lnTo>
                    <a:pt x="2952555" y="78497"/>
                  </a:lnTo>
                  <a:lnTo>
                    <a:pt x="2962656" y="128524"/>
                  </a:lnTo>
                  <a:lnTo>
                    <a:pt x="2962656" y="642607"/>
                  </a:lnTo>
                  <a:lnTo>
                    <a:pt x="2952555" y="692641"/>
                  </a:lnTo>
                  <a:lnTo>
                    <a:pt x="2925011" y="733498"/>
                  </a:lnTo>
                  <a:lnTo>
                    <a:pt x="2884158" y="761043"/>
                  </a:lnTo>
                  <a:lnTo>
                    <a:pt x="2834132" y="771144"/>
                  </a:lnTo>
                  <a:lnTo>
                    <a:pt x="128523" y="771144"/>
                  </a:lnTo>
                  <a:lnTo>
                    <a:pt x="78497" y="761043"/>
                  </a:lnTo>
                  <a:lnTo>
                    <a:pt x="37644" y="733498"/>
                  </a:lnTo>
                  <a:lnTo>
                    <a:pt x="10100" y="692641"/>
                  </a:lnTo>
                  <a:lnTo>
                    <a:pt x="0" y="642607"/>
                  </a:lnTo>
                  <a:lnTo>
                    <a:pt x="0" y="128524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34"/>
          <p:cNvSpPr txBox="1"/>
          <p:nvPr/>
        </p:nvSpPr>
        <p:spPr>
          <a:xfrm>
            <a:off x="323888" y="5425790"/>
            <a:ext cx="3584172" cy="1233671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354965" marR="5080" indent="-342900">
              <a:lnSpc>
                <a:spcPts val="1970"/>
              </a:lnSpc>
              <a:spcBef>
                <a:spcPts val="420"/>
              </a:spcBef>
              <a:buFont typeface="Wingdings" panose="05000000000000000000" pitchFamily="2" charset="2"/>
              <a:buChar char="Ø"/>
            </a:pPr>
            <a:r>
              <a:rPr lang="sr-Cyrl-ME" sz="2400" spc="-5" dirty="0" smtClean="0">
                <a:solidFill>
                  <a:srgbClr val="FFFFFF"/>
                </a:solidFill>
                <a:latin typeface="Arial MT"/>
                <a:cs typeface="Arial MT"/>
              </a:rPr>
              <a:t>10 радијалних канала</a:t>
            </a:r>
          </a:p>
          <a:p>
            <a:pPr marL="354965" marR="5080" indent="-342900">
              <a:lnSpc>
                <a:spcPts val="1970"/>
              </a:lnSpc>
              <a:spcBef>
                <a:spcPts val="420"/>
              </a:spcBef>
              <a:buFont typeface="Wingdings" panose="05000000000000000000" pitchFamily="2" charset="2"/>
              <a:buChar char="Ø"/>
            </a:pPr>
            <a:r>
              <a:rPr lang="en-US" sz="2400" spc="-5" dirty="0" smtClean="0">
                <a:solidFill>
                  <a:srgbClr val="FFFFFF"/>
                </a:solidFill>
                <a:latin typeface="Arial MT"/>
                <a:cs typeface="Arial MT"/>
              </a:rPr>
              <a:t>6</a:t>
            </a:r>
            <a:r>
              <a:rPr lang="sr-Cyrl-ME" sz="2400" spc="-5" dirty="0" smtClean="0">
                <a:solidFill>
                  <a:srgbClr val="FFFFFF"/>
                </a:solidFill>
                <a:latin typeface="Arial MT"/>
                <a:cs typeface="Arial MT"/>
              </a:rPr>
              <a:t>5</a:t>
            </a:r>
            <a:r>
              <a:rPr lang="sr-Latn-CS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</a:t>
            </a:r>
            <a:r>
              <a:rPr lang="sr-Latn-CS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endParaRPr lang="sr-Cyrl-ME" sz="24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54965" marR="5080" indent="-342900">
              <a:lnSpc>
                <a:spcPts val="1970"/>
              </a:lnSpc>
              <a:spcBef>
                <a:spcPts val="420"/>
              </a:spcBef>
              <a:buFont typeface="Wingdings" panose="05000000000000000000" pitchFamily="2" charset="2"/>
              <a:buChar char="Ø"/>
            </a:pPr>
            <a:r>
              <a:rPr lang="sr-Cyrl-ME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 и 30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cm/s</a:t>
            </a:r>
            <a:endParaRPr lang="sr-Cyrl-ME" sz="24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415" marR="5080" indent="-6350">
              <a:lnSpc>
                <a:spcPts val="1970"/>
              </a:lnSpc>
              <a:spcBef>
                <a:spcPts val="420"/>
              </a:spcBef>
            </a:pPr>
            <a:endParaRPr sz="1900" dirty="0">
              <a:latin typeface="Arial MT"/>
              <a:cs typeface="Arial MT"/>
            </a:endParaRPr>
          </a:p>
        </p:txBody>
      </p:sp>
      <p:sp>
        <p:nvSpPr>
          <p:cNvPr id="10" name="object 49"/>
          <p:cNvSpPr/>
          <p:nvPr/>
        </p:nvSpPr>
        <p:spPr>
          <a:xfrm>
            <a:off x="10933480" y="5386540"/>
            <a:ext cx="1045625" cy="1027024"/>
          </a:xfrm>
          <a:custGeom>
            <a:avLst/>
            <a:gdLst/>
            <a:ahLst/>
            <a:cxnLst/>
            <a:rect l="l" t="t" r="r" b="b"/>
            <a:pathLst>
              <a:path w="1106804" h="1104900">
                <a:moveTo>
                  <a:pt x="1106424" y="552450"/>
                </a:moveTo>
                <a:lnTo>
                  <a:pt x="1104392" y="504786"/>
                </a:lnTo>
                <a:lnTo>
                  <a:pt x="1098410" y="458254"/>
                </a:lnTo>
                <a:lnTo>
                  <a:pt x="1088644" y="413004"/>
                </a:lnTo>
                <a:lnTo>
                  <a:pt x="1075258" y="369201"/>
                </a:lnTo>
                <a:lnTo>
                  <a:pt x="1058418" y="327037"/>
                </a:lnTo>
                <a:lnTo>
                  <a:pt x="1038301" y="286664"/>
                </a:lnTo>
                <a:lnTo>
                  <a:pt x="1015047" y="248234"/>
                </a:lnTo>
                <a:lnTo>
                  <a:pt x="988860" y="211937"/>
                </a:lnTo>
                <a:lnTo>
                  <a:pt x="959866" y="177914"/>
                </a:lnTo>
                <a:lnTo>
                  <a:pt x="928255" y="146354"/>
                </a:lnTo>
                <a:lnTo>
                  <a:pt x="894194" y="117411"/>
                </a:lnTo>
                <a:lnTo>
                  <a:pt x="857846" y="91249"/>
                </a:lnTo>
                <a:lnTo>
                  <a:pt x="819365" y="68033"/>
                </a:lnTo>
                <a:lnTo>
                  <a:pt x="778929" y="47942"/>
                </a:lnTo>
                <a:lnTo>
                  <a:pt x="736701" y="31127"/>
                </a:lnTo>
                <a:lnTo>
                  <a:pt x="692848" y="17754"/>
                </a:lnTo>
                <a:lnTo>
                  <a:pt x="647547" y="8001"/>
                </a:lnTo>
                <a:lnTo>
                  <a:pt x="600938" y="2032"/>
                </a:lnTo>
                <a:lnTo>
                  <a:pt x="553212" y="0"/>
                </a:lnTo>
                <a:lnTo>
                  <a:pt x="505472" y="2032"/>
                </a:lnTo>
                <a:lnTo>
                  <a:pt x="458863" y="8001"/>
                </a:lnTo>
                <a:lnTo>
                  <a:pt x="413562" y="17754"/>
                </a:lnTo>
                <a:lnTo>
                  <a:pt x="369709" y="31127"/>
                </a:lnTo>
                <a:lnTo>
                  <a:pt x="327482" y="47942"/>
                </a:lnTo>
                <a:lnTo>
                  <a:pt x="287045" y="68033"/>
                </a:lnTo>
                <a:lnTo>
                  <a:pt x="248564" y="91249"/>
                </a:lnTo>
                <a:lnTo>
                  <a:pt x="212217" y="117411"/>
                </a:lnTo>
                <a:lnTo>
                  <a:pt x="178155" y="146354"/>
                </a:lnTo>
                <a:lnTo>
                  <a:pt x="146545" y="177914"/>
                </a:lnTo>
                <a:lnTo>
                  <a:pt x="117551" y="211937"/>
                </a:lnTo>
                <a:lnTo>
                  <a:pt x="91363" y="248234"/>
                </a:lnTo>
                <a:lnTo>
                  <a:pt x="68110" y="286664"/>
                </a:lnTo>
                <a:lnTo>
                  <a:pt x="47993" y="327037"/>
                </a:lnTo>
                <a:lnTo>
                  <a:pt x="31153" y="369201"/>
                </a:lnTo>
                <a:lnTo>
                  <a:pt x="17767" y="413004"/>
                </a:lnTo>
                <a:lnTo>
                  <a:pt x="8001" y="458254"/>
                </a:lnTo>
                <a:lnTo>
                  <a:pt x="2019" y="504786"/>
                </a:lnTo>
                <a:lnTo>
                  <a:pt x="0" y="552450"/>
                </a:lnTo>
                <a:lnTo>
                  <a:pt x="2019" y="600125"/>
                </a:lnTo>
                <a:lnTo>
                  <a:pt x="8001" y="646658"/>
                </a:lnTo>
                <a:lnTo>
                  <a:pt x="17767" y="691908"/>
                </a:lnTo>
                <a:lnTo>
                  <a:pt x="31153" y="735711"/>
                </a:lnTo>
                <a:lnTo>
                  <a:pt x="47993" y="777875"/>
                </a:lnTo>
                <a:lnTo>
                  <a:pt x="68110" y="818248"/>
                </a:lnTo>
                <a:lnTo>
                  <a:pt x="91363" y="856678"/>
                </a:lnTo>
                <a:lnTo>
                  <a:pt x="117551" y="892975"/>
                </a:lnTo>
                <a:lnTo>
                  <a:pt x="146545" y="926998"/>
                </a:lnTo>
                <a:lnTo>
                  <a:pt x="178155" y="958557"/>
                </a:lnTo>
                <a:lnTo>
                  <a:pt x="212217" y="987501"/>
                </a:lnTo>
                <a:lnTo>
                  <a:pt x="248564" y="1013663"/>
                </a:lnTo>
                <a:lnTo>
                  <a:pt x="287045" y="1036878"/>
                </a:lnTo>
                <a:lnTo>
                  <a:pt x="327482" y="1056970"/>
                </a:lnTo>
                <a:lnTo>
                  <a:pt x="369709" y="1073785"/>
                </a:lnTo>
                <a:lnTo>
                  <a:pt x="413562" y="1087158"/>
                </a:lnTo>
                <a:lnTo>
                  <a:pt x="458863" y="1096911"/>
                </a:lnTo>
                <a:lnTo>
                  <a:pt x="505472" y="1102880"/>
                </a:lnTo>
                <a:lnTo>
                  <a:pt x="553212" y="1104900"/>
                </a:lnTo>
                <a:lnTo>
                  <a:pt x="600938" y="1102880"/>
                </a:lnTo>
                <a:lnTo>
                  <a:pt x="647547" y="1096911"/>
                </a:lnTo>
                <a:lnTo>
                  <a:pt x="692848" y="1087158"/>
                </a:lnTo>
                <a:lnTo>
                  <a:pt x="736701" y="1073785"/>
                </a:lnTo>
                <a:lnTo>
                  <a:pt x="778929" y="1056970"/>
                </a:lnTo>
                <a:lnTo>
                  <a:pt x="819365" y="1036878"/>
                </a:lnTo>
                <a:lnTo>
                  <a:pt x="857846" y="1013663"/>
                </a:lnTo>
                <a:lnTo>
                  <a:pt x="894194" y="987501"/>
                </a:lnTo>
                <a:lnTo>
                  <a:pt x="928255" y="958557"/>
                </a:lnTo>
                <a:lnTo>
                  <a:pt x="959866" y="926998"/>
                </a:lnTo>
                <a:lnTo>
                  <a:pt x="988860" y="892975"/>
                </a:lnTo>
                <a:lnTo>
                  <a:pt x="1015047" y="856678"/>
                </a:lnTo>
                <a:lnTo>
                  <a:pt x="1038301" y="818248"/>
                </a:lnTo>
                <a:lnTo>
                  <a:pt x="1058418" y="777875"/>
                </a:lnTo>
                <a:lnTo>
                  <a:pt x="1075258" y="735711"/>
                </a:lnTo>
                <a:lnTo>
                  <a:pt x="1088644" y="691908"/>
                </a:lnTo>
                <a:lnTo>
                  <a:pt x="1098410" y="646658"/>
                </a:lnTo>
                <a:lnTo>
                  <a:pt x="1104392" y="600125"/>
                </a:lnTo>
                <a:lnTo>
                  <a:pt x="1106424" y="55245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0906462" y="5481236"/>
            <a:ext cx="1035540" cy="12721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065" marR="5080">
              <a:lnSpc>
                <a:spcPts val="1970"/>
              </a:lnSpc>
              <a:spcBef>
                <a:spcPts val="420"/>
              </a:spcBef>
            </a:pPr>
            <a:r>
              <a:rPr lang="sr-Cyrl-ME" spc="-5" dirty="0" smtClean="0">
                <a:solidFill>
                  <a:srgbClr val="FFFFFF"/>
                </a:solidFill>
                <a:latin typeface="Arial MT"/>
                <a:cs typeface="Arial MT"/>
              </a:rPr>
              <a:t>101.5</a:t>
            </a:r>
            <a:r>
              <a:rPr lang="sr-Latn-CS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</a:t>
            </a:r>
            <a:r>
              <a:rPr lang="sr-Latn-CS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065" marR="5080" algn="ctr">
              <a:lnSpc>
                <a:spcPts val="1970"/>
              </a:lnSpc>
              <a:spcBef>
                <a:spcPts val="420"/>
              </a:spcBef>
            </a:pPr>
            <a:endParaRPr lang="en-US" b="1" dirty="0" smtClean="0">
              <a:solidFill>
                <a:srgbClr val="00F6FF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065" marR="5080">
              <a:lnSpc>
                <a:spcPts val="1970"/>
              </a:lnSpc>
              <a:spcBef>
                <a:spcPts val="420"/>
              </a:spcBef>
            </a:pPr>
            <a:r>
              <a:rPr lang="sr-Cyrl-ME" spc="-5" dirty="0" smtClean="0">
                <a:solidFill>
                  <a:srgbClr val="FFFFFF"/>
                </a:solidFill>
                <a:latin typeface="Arial MT"/>
                <a:cs typeface="Arial" panose="020B0604020202020204" pitchFamily="34" charset="0"/>
                <a:sym typeface="Symbol" panose="05050102010706020507" pitchFamily="18" charset="2"/>
              </a:rPr>
              <a:t>    95</a:t>
            </a:r>
            <a:r>
              <a:rPr lang="sr-Latn-CS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</a:t>
            </a:r>
            <a:r>
              <a:rPr lang="sr-Latn-C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endParaRPr lang="sr-Cyrl-ME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065" marR="5080">
              <a:lnSpc>
                <a:spcPts val="1970"/>
              </a:lnSpc>
              <a:spcBef>
                <a:spcPts val="420"/>
              </a:spcBef>
            </a:pPr>
            <a:endParaRPr lang="sr-Cyrl-ME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11459722" y="5748111"/>
            <a:ext cx="1783" cy="303882"/>
          </a:xfrm>
          <a:prstGeom prst="straightConnector1">
            <a:avLst/>
          </a:prstGeom>
          <a:ln w="34925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017" y="869060"/>
            <a:ext cx="5623560" cy="4206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8577" y="855468"/>
            <a:ext cx="5623560" cy="420624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4"/>
          <p:cNvSpPr/>
          <p:nvPr/>
        </p:nvSpPr>
        <p:spPr>
          <a:xfrm>
            <a:off x="1497272" y="-63500"/>
            <a:ext cx="9660017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5500" spc="-5" dirty="0" smtClean="0">
                <a:solidFill>
                  <a:schemeClr val="accent2">
                    <a:lumMod val="50000"/>
                  </a:schemeClr>
                </a:solidFill>
              </a:rPr>
              <a:t>Uticaj na hot-spot temperaturu</a:t>
            </a:r>
            <a:endParaRPr lang="en-US" sz="55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4918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1047" y="622170"/>
            <a:ext cx="7016838" cy="4524866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sp>
        <p:nvSpPr>
          <p:cNvPr id="3" name="object 5"/>
          <p:cNvSpPr txBox="1"/>
          <p:nvPr/>
        </p:nvSpPr>
        <p:spPr>
          <a:xfrm>
            <a:off x="-1" y="1549729"/>
            <a:ext cx="5763545" cy="3650999"/>
          </a:xfrm>
          <a:prstGeom prst="rect">
            <a:avLst/>
          </a:prstGeom>
        </p:spPr>
        <p:txBody>
          <a:bodyPr vert="horz" wrap="square" lIns="0" tIns="148590" rIns="0" bIns="0" rtlCol="0">
            <a:spAutoFit/>
          </a:bodyPr>
          <a:lstStyle/>
          <a:p>
            <a:pPr marL="254000" marR="732790" indent="-172720">
              <a:spcBef>
                <a:spcPts val="1140"/>
              </a:spcBef>
              <a:buFontTx/>
              <a:buChar char="•"/>
              <a:tabLst>
                <a:tab pos="254635" algn="l"/>
              </a:tabLst>
            </a:pPr>
            <a:r>
              <a:rPr lang="sr-Latn-RS" sz="2000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Najveća brzina prisutna u radijalnom kanalu na vrhu sekcije namotaja</a:t>
            </a:r>
          </a:p>
          <a:p>
            <a:pPr marL="254000" marR="732790" indent="-172720">
              <a:spcBef>
                <a:spcPts val="1140"/>
              </a:spcBef>
              <a:buFontTx/>
              <a:buChar char="•"/>
              <a:tabLst>
                <a:tab pos="254635" algn="l"/>
              </a:tabLst>
            </a:pPr>
            <a:r>
              <a:rPr lang="sr-Latn-RS" sz="2000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Izobličenje profila brzine najizraženije na ulazu u narednu sekciju namotaja</a:t>
            </a:r>
          </a:p>
          <a:p>
            <a:pPr marL="254000" marR="732790" indent="-172720">
              <a:spcBef>
                <a:spcPts val="1140"/>
              </a:spcBef>
              <a:buFontTx/>
              <a:buChar char="•"/>
              <a:tabLst>
                <a:tab pos="254635" algn="l"/>
              </a:tabLst>
            </a:pPr>
            <a:r>
              <a:rPr lang="sr-Latn-RS" sz="2000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Nepostizanje potpuno razvijenog protoka, usled tankih barijera, takođe najizraženije na ulazu u narednu sekciju namotaja</a:t>
            </a:r>
          </a:p>
          <a:p>
            <a:pPr marL="254000" marR="732790" indent="-172720">
              <a:spcBef>
                <a:spcPts val="1140"/>
              </a:spcBef>
              <a:buFontTx/>
              <a:buChar char="•"/>
              <a:tabLst>
                <a:tab pos="254635" algn="l"/>
              </a:tabLst>
            </a:pPr>
            <a:r>
              <a:rPr lang="sr-Latn-RS" sz="2000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Za pojavu inverznog strujanja ulja nije dovoljan samo velik Rejnoldsov broj nego i odgovarajući profil brzine</a:t>
            </a:r>
            <a:endParaRPr lang="sr-Cyrl-ME" sz="2000" dirty="0" smtClean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456" y="118906"/>
            <a:ext cx="50365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3600" spc="-5" dirty="0" smtClean="0">
                <a:solidFill>
                  <a:schemeClr val="accent2">
                    <a:lumMod val="50000"/>
                  </a:schemeClr>
                </a:solidFill>
              </a:rPr>
              <a:t>Uzrok pojave inverznog </a:t>
            </a:r>
          </a:p>
          <a:p>
            <a:r>
              <a:rPr lang="sr-Latn-RS" sz="3600" spc="-5" dirty="0" smtClean="0">
                <a:solidFill>
                  <a:schemeClr val="accent2">
                    <a:lumMod val="50000"/>
                  </a:schemeClr>
                </a:solidFill>
              </a:rPr>
              <a:t>strujanja ulja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81023" y="5254420"/>
            <a:ext cx="12089994" cy="1464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0" marR="732790" indent="-172720">
              <a:spcBef>
                <a:spcPts val="1140"/>
              </a:spcBef>
              <a:buFontTx/>
              <a:buChar char="•"/>
              <a:tabLst>
                <a:tab pos="254635" algn="l"/>
              </a:tabLst>
            </a:pPr>
            <a:r>
              <a:rPr lang="sr-Latn-RS" sz="2000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Prilikom uspostavljanja formula za lokalne padove pritiska nepostizanje potpuno razvijenog protoka nije uzeto u obzir</a:t>
            </a:r>
          </a:p>
          <a:p>
            <a:pPr marL="254000" marR="732790" indent="-172720">
              <a:spcBef>
                <a:spcPts val="1140"/>
              </a:spcBef>
              <a:buFontTx/>
              <a:buChar char="•"/>
              <a:tabLst>
                <a:tab pos="254635" algn="l"/>
              </a:tabLst>
            </a:pPr>
            <a:r>
              <a:rPr lang="sr-Latn-RS" sz="2000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Najveća greška prilikom određivanja lokalnog pada pritiska na elementu spajanja kojeg formira ulje iz provog radijalnog kanala i ulje na ulazu</a:t>
            </a:r>
            <a:endParaRPr lang="sr-Latn-ME" sz="2000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Oval 5"/>
          <p:cNvSpPr/>
          <p:nvPr/>
        </p:nvSpPr>
        <p:spPr>
          <a:xfrm>
            <a:off x="10150163" y="2550250"/>
            <a:ext cx="358815" cy="1782501"/>
          </a:xfrm>
          <a:prstGeom prst="ellipse">
            <a:avLst/>
          </a:prstGeom>
          <a:solidFill>
            <a:schemeClr val="accent1">
              <a:alpha val="0"/>
            </a:schemeClr>
          </a:solidFill>
          <a:ln w="444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5407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0"/>
          <p:cNvSpPr/>
          <p:nvPr/>
        </p:nvSpPr>
        <p:spPr>
          <a:xfrm>
            <a:off x="557607" y="5345654"/>
            <a:ext cx="10859693" cy="1154162"/>
          </a:xfrm>
          <a:custGeom>
            <a:avLst/>
            <a:gdLst/>
            <a:ahLst/>
            <a:cxnLst/>
            <a:rect l="l" t="t" r="r" b="b"/>
            <a:pathLst>
              <a:path w="3950335" h="820420">
                <a:moveTo>
                  <a:pt x="3813555" y="0"/>
                </a:moveTo>
                <a:lnTo>
                  <a:pt x="136651" y="0"/>
                </a:lnTo>
                <a:lnTo>
                  <a:pt x="93462" y="6969"/>
                </a:lnTo>
                <a:lnTo>
                  <a:pt x="55950" y="26375"/>
                </a:lnTo>
                <a:lnTo>
                  <a:pt x="26368" y="55961"/>
                </a:lnTo>
                <a:lnTo>
                  <a:pt x="6967" y="93472"/>
                </a:lnTo>
                <a:lnTo>
                  <a:pt x="0" y="136652"/>
                </a:lnTo>
                <a:lnTo>
                  <a:pt x="0" y="683260"/>
                </a:lnTo>
                <a:lnTo>
                  <a:pt x="6967" y="726440"/>
                </a:lnTo>
                <a:lnTo>
                  <a:pt x="26368" y="763950"/>
                </a:lnTo>
                <a:lnTo>
                  <a:pt x="55950" y="793536"/>
                </a:lnTo>
                <a:lnTo>
                  <a:pt x="93462" y="812942"/>
                </a:lnTo>
                <a:lnTo>
                  <a:pt x="136651" y="819912"/>
                </a:lnTo>
                <a:lnTo>
                  <a:pt x="3813555" y="819912"/>
                </a:lnTo>
                <a:lnTo>
                  <a:pt x="3856735" y="812942"/>
                </a:lnTo>
                <a:lnTo>
                  <a:pt x="3894246" y="793536"/>
                </a:lnTo>
                <a:lnTo>
                  <a:pt x="3923832" y="763950"/>
                </a:lnTo>
                <a:lnTo>
                  <a:pt x="3943238" y="726440"/>
                </a:lnTo>
                <a:lnTo>
                  <a:pt x="3950208" y="683260"/>
                </a:lnTo>
                <a:lnTo>
                  <a:pt x="3950208" y="136652"/>
                </a:lnTo>
                <a:lnTo>
                  <a:pt x="3943238" y="93472"/>
                </a:lnTo>
                <a:lnTo>
                  <a:pt x="3923832" y="55961"/>
                </a:lnTo>
                <a:lnTo>
                  <a:pt x="3894246" y="26375"/>
                </a:lnTo>
                <a:lnTo>
                  <a:pt x="3856735" y="6969"/>
                </a:lnTo>
                <a:lnTo>
                  <a:pt x="3813555" y="0"/>
                </a:lnTo>
                <a:close/>
              </a:path>
            </a:pathLst>
          </a:custGeom>
          <a:solidFill>
            <a:srgbClr val="BEB4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19"/>
          <p:cNvSpPr/>
          <p:nvPr/>
        </p:nvSpPr>
        <p:spPr>
          <a:xfrm>
            <a:off x="2945446" y="707886"/>
            <a:ext cx="5715954" cy="4413885"/>
          </a:xfrm>
          <a:custGeom>
            <a:avLst/>
            <a:gdLst/>
            <a:ahLst/>
            <a:cxnLst/>
            <a:rect l="l" t="t" r="r" b="b"/>
            <a:pathLst>
              <a:path w="2108200" h="3805554">
                <a:moveTo>
                  <a:pt x="1896872" y="0"/>
                </a:moveTo>
                <a:lnTo>
                  <a:pt x="210820" y="0"/>
                </a:lnTo>
                <a:lnTo>
                  <a:pt x="162472" y="5566"/>
                </a:lnTo>
                <a:lnTo>
                  <a:pt x="118095" y="21423"/>
                </a:lnTo>
                <a:lnTo>
                  <a:pt x="78951" y="46306"/>
                </a:lnTo>
                <a:lnTo>
                  <a:pt x="46306" y="78951"/>
                </a:lnTo>
                <a:lnTo>
                  <a:pt x="21423" y="118095"/>
                </a:lnTo>
                <a:lnTo>
                  <a:pt x="5566" y="162472"/>
                </a:lnTo>
                <a:lnTo>
                  <a:pt x="0" y="210819"/>
                </a:lnTo>
                <a:lnTo>
                  <a:pt x="0" y="3594607"/>
                </a:lnTo>
                <a:lnTo>
                  <a:pt x="5566" y="3642955"/>
                </a:lnTo>
                <a:lnTo>
                  <a:pt x="21423" y="3687332"/>
                </a:lnTo>
                <a:lnTo>
                  <a:pt x="46306" y="3726476"/>
                </a:lnTo>
                <a:lnTo>
                  <a:pt x="78951" y="3759121"/>
                </a:lnTo>
                <a:lnTo>
                  <a:pt x="118095" y="3784004"/>
                </a:lnTo>
                <a:lnTo>
                  <a:pt x="162472" y="3799861"/>
                </a:lnTo>
                <a:lnTo>
                  <a:pt x="210820" y="3805428"/>
                </a:lnTo>
                <a:lnTo>
                  <a:pt x="1896872" y="3805428"/>
                </a:lnTo>
                <a:lnTo>
                  <a:pt x="1945219" y="3799861"/>
                </a:lnTo>
                <a:lnTo>
                  <a:pt x="1989596" y="3784004"/>
                </a:lnTo>
                <a:lnTo>
                  <a:pt x="2028740" y="3759121"/>
                </a:lnTo>
                <a:lnTo>
                  <a:pt x="2061385" y="3726476"/>
                </a:lnTo>
                <a:lnTo>
                  <a:pt x="2086268" y="3687332"/>
                </a:lnTo>
                <a:lnTo>
                  <a:pt x="2102125" y="3642955"/>
                </a:lnTo>
                <a:lnTo>
                  <a:pt x="2107692" y="3594607"/>
                </a:lnTo>
                <a:lnTo>
                  <a:pt x="2107692" y="210819"/>
                </a:lnTo>
                <a:lnTo>
                  <a:pt x="2102125" y="162472"/>
                </a:lnTo>
                <a:lnTo>
                  <a:pt x="2086268" y="118095"/>
                </a:lnTo>
                <a:lnTo>
                  <a:pt x="2061385" y="78951"/>
                </a:lnTo>
                <a:lnTo>
                  <a:pt x="2028740" y="46306"/>
                </a:lnTo>
                <a:lnTo>
                  <a:pt x="1989596" y="21423"/>
                </a:lnTo>
                <a:lnTo>
                  <a:pt x="1945219" y="5566"/>
                </a:lnTo>
                <a:lnTo>
                  <a:pt x="1896872" y="0"/>
                </a:lnTo>
                <a:close/>
              </a:path>
            </a:pathLst>
          </a:custGeom>
          <a:solidFill>
            <a:srgbClr val="BEB4D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5446" y="707886"/>
            <a:ext cx="5855653" cy="44138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908246" y="5345654"/>
            <a:ext cx="1029970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sr-Latn-RS" sz="20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Korišćenje debljih barijera ili konstrukcije koje ulju omogućavaju duži put za uspostavljanje potpunog ptotoka ulja dovode do manjeg izobličenja profila brzine na ulazu u sekciju namotaja i, posledično, do nestanka ili smanjenja intenziteta inverznog toka ulja.</a:t>
            </a:r>
            <a:endParaRPr lang="en-US" sz="20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2092" y="-54590"/>
            <a:ext cx="60423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4000" spc="-5" dirty="0" smtClean="0">
                <a:solidFill>
                  <a:schemeClr val="accent2">
                    <a:lumMod val="50000"/>
                  </a:schemeClr>
                </a:solidFill>
              </a:rPr>
              <a:t>Korišćenje debljih barijera</a:t>
            </a:r>
            <a:endParaRPr lang="en-US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7932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72905" y="197963"/>
            <a:ext cx="583268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5000" spc="-5" dirty="0" smtClean="0">
                <a:solidFill>
                  <a:schemeClr val="accent2">
                    <a:lumMod val="50000"/>
                  </a:schemeClr>
                </a:solidFill>
              </a:rPr>
              <a:t>Pitanje recenzenata</a:t>
            </a:r>
            <a:endParaRPr lang="en-US" sz="5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686754"/>
            <a:ext cx="1198775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?"/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S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</a:rPr>
              <a:t>obzirom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</a:rPr>
              <a:t>na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 to da se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</a:rPr>
              <a:t>pojava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</a:rPr>
              <a:t>malih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</a:rPr>
              <a:t>protoka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</a:rPr>
              <a:t>ulja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</a:rPr>
              <a:t>kod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 OD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</a:rPr>
              <a:t>režima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</a:rPr>
              <a:t>hlađenja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</a:rPr>
              <a:t>može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</a:rPr>
              <a:t>umanjiti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</a:rPr>
              <a:t>odgovarajućom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</a:rPr>
              <a:t>ulaznom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</a:rPr>
              <a:t>brzinom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</a:rPr>
              <a:t>ulja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, a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</a:rPr>
              <a:t>sa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</a:rPr>
              <a:t>druge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</a:rPr>
              <a:t>strane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</a:rPr>
              <a:t>prevelika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</a:rPr>
              <a:t>brzina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</a:rPr>
              <a:t>ulaznog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</a:rPr>
              <a:t>ulja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 bi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</a:rPr>
              <a:t>dovela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 do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</a:rPr>
              <a:t>povećanja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</a:rPr>
              <a:t>neuniformnosti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</a:rPr>
              <a:t>distribucije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</a:rPr>
              <a:t>ulja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</a:rPr>
              <a:t>odnosno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 do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</a:rPr>
              <a:t>pojave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</a:rPr>
              <a:t>inverznih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</a:rPr>
              <a:t>tokova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</a:rPr>
              <a:t>ulja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, da li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</a:rPr>
              <a:t>smatrate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 da je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</a:rPr>
              <a:t>moguće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</a:rPr>
              <a:t>odrediti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</a:rPr>
              <a:t>neku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</a:rPr>
              <a:t>optimalnu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</a:rPr>
              <a:t>vrijednost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</a:rPr>
              <a:t>za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</a:rPr>
              <a:t>ulaznu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</a:rPr>
              <a:t>brzinu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</a:rPr>
              <a:t>ulja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</a:rPr>
              <a:t>koja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 bi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</a:rPr>
              <a:t>umanjila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</a:rPr>
              <a:t>negativan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</a:rPr>
              <a:t>efekat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</a:rPr>
              <a:t>opisanih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</a:rPr>
              <a:t>pojava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</a:rPr>
              <a:t>ili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</a:rPr>
              <a:t>smatrate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 da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</a:rPr>
              <a:t>će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</a:rPr>
              <a:t>otkriće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</a:rPr>
              <a:t>ovih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</a:rPr>
              <a:t>pojava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</a:rPr>
              <a:t>dovesti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 do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</a:rPr>
              <a:t>revidiranja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</a:rPr>
              <a:t>konstrukcijskih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</a:rPr>
              <a:t>rješenja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</a:rPr>
              <a:t>kanala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</a:rPr>
              <a:t>za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</a:rPr>
              <a:t>hlađenje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 u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</a:rPr>
              <a:t>transformatorima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8908950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B7A6C27A-72D8-457B-A723-F18600481D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4180" y="2488676"/>
            <a:ext cx="9610344" cy="946258"/>
          </a:xfrm>
        </p:spPr>
        <p:txBody>
          <a:bodyPr>
            <a:normAutofit fontScale="90000"/>
          </a:bodyPr>
          <a:lstStyle/>
          <a:p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sz="6100" dirty="0" smtClean="0">
                <a:latin typeface="Arial" panose="020B0604020202020204" pitchFamily="34" charset="0"/>
                <a:cs typeface="Arial" panose="020B0604020202020204" pitchFamily="34" charset="0"/>
              </a:rPr>
              <a:t>Hvala na pažnji!</a:t>
            </a:r>
            <a:endParaRPr lang="en-US" sz="6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6256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642619" y="2465273"/>
            <a:ext cx="5423535" cy="863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sr-Latn-RS" sz="5500" spc="-5" dirty="0" smtClean="0">
                <a:solidFill>
                  <a:schemeClr val="accent1">
                    <a:lumMod val="75000"/>
                  </a:schemeClr>
                </a:solidFill>
              </a:rPr>
              <a:t>Uvod</a:t>
            </a:r>
            <a:endParaRPr lang="sr-Cyrl-ME" sz="55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6412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4"/>
          <p:cNvSpPr/>
          <p:nvPr/>
        </p:nvSpPr>
        <p:spPr>
          <a:xfrm>
            <a:off x="449639" y="4261635"/>
            <a:ext cx="8890689" cy="2102062"/>
          </a:xfrm>
          <a:custGeom>
            <a:avLst/>
            <a:gdLst/>
            <a:ahLst/>
            <a:cxnLst/>
            <a:rect l="l" t="t" r="r" b="b"/>
            <a:pathLst>
              <a:path w="5611495" h="513714">
                <a:moveTo>
                  <a:pt x="5525770" y="0"/>
                </a:moveTo>
                <a:lnTo>
                  <a:pt x="85598" y="0"/>
                </a:lnTo>
                <a:lnTo>
                  <a:pt x="52281" y="6731"/>
                </a:lnTo>
                <a:lnTo>
                  <a:pt x="25072" y="25082"/>
                </a:lnTo>
                <a:lnTo>
                  <a:pt x="6727" y="52292"/>
                </a:lnTo>
                <a:lnTo>
                  <a:pt x="0" y="85598"/>
                </a:lnTo>
                <a:lnTo>
                  <a:pt x="0" y="427989"/>
                </a:lnTo>
                <a:lnTo>
                  <a:pt x="6727" y="461295"/>
                </a:lnTo>
                <a:lnTo>
                  <a:pt x="25072" y="488505"/>
                </a:lnTo>
                <a:lnTo>
                  <a:pt x="52281" y="506857"/>
                </a:lnTo>
                <a:lnTo>
                  <a:pt x="85598" y="513588"/>
                </a:lnTo>
                <a:lnTo>
                  <a:pt x="5525770" y="513588"/>
                </a:lnTo>
                <a:lnTo>
                  <a:pt x="5559075" y="506857"/>
                </a:lnTo>
                <a:lnTo>
                  <a:pt x="5586285" y="488505"/>
                </a:lnTo>
                <a:lnTo>
                  <a:pt x="5604636" y="461295"/>
                </a:lnTo>
                <a:lnTo>
                  <a:pt x="5611368" y="427989"/>
                </a:lnTo>
                <a:lnTo>
                  <a:pt x="5611368" y="85598"/>
                </a:lnTo>
                <a:lnTo>
                  <a:pt x="5604636" y="52292"/>
                </a:lnTo>
                <a:lnTo>
                  <a:pt x="5586285" y="25082"/>
                </a:lnTo>
                <a:lnTo>
                  <a:pt x="5559075" y="6731"/>
                </a:lnTo>
                <a:lnTo>
                  <a:pt x="552577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 sz="3500" dirty="0">
              <a:solidFill>
                <a:schemeClr val="bg1"/>
              </a:solidFill>
            </a:endParaRPr>
          </a:p>
        </p:txBody>
      </p:sp>
      <p:sp>
        <p:nvSpPr>
          <p:cNvPr id="4" name="object 24"/>
          <p:cNvSpPr/>
          <p:nvPr/>
        </p:nvSpPr>
        <p:spPr>
          <a:xfrm>
            <a:off x="436191" y="145730"/>
            <a:ext cx="10121830" cy="1070074"/>
          </a:xfrm>
          <a:custGeom>
            <a:avLst/>
            <a:gdLst/>
            <a:ahLst/>
            <a:cxnLst/>
            <a:rect l="l" t="t" r="r" b="b"/>
            <a:pathLst>
              <a:path w="3950335" h="821689">
                <a:moveTo>
                  <a:pt x="3813302" y="0"/>
                </a:moveTo>
                <a:lnTo>
                  <a:pt x="136906" y="0"/>
                </a:lnTo>
                <a:lnTo>
                  <a:pt x="93631" y="6983"/>
                </a:lnTo>
                <a:lnTo>
                  <a:pt x="56049" y="26428"/>
                </a:lnTo>
                <a:lnTo>
                  <a:pt x="26413" y="56071"/>
                </a:lnTo>
                <a:lnTo>
                  <a:pt x="6979" y="93650"/>
                </a:lnTo>
                <a:lnTo>
                  <a:pt x="0" y="136905"/>
                </a:lnTo>
                <a:lnTo>
                  <a:pt x="0" y="684529"/>
                </a:lnTo>
                <a:lnTo>
                  <a:pt x="6979" y="727785"/>
                </a:lnTo>
                <a:lnTo>
                  <a:pt x="26413" y="765364"/>
                </a:lnTo>
                <a:lnTo>
                  <a:pt x="56049" y="795007"/>
                </a:lnTo>
                <a:lnTo>
                  <a:pt x="93631" y="814452"/>
                </a:lnTo>
                <a:lnTo>
                  <a:pt x="136906" y="821435"/>
                </a:lnTo>
                <a:lnTo>
                  <a:pt x="3813302" y="821435"/>
                </a:lnTo>
                <a:lnTo>
                  <a:pt x="3856557" y="814452"/>
                </a:lnTo>
                <a:lnTo>
                  <a:pt x="3894136" y="795007"/>
                </a:lnTo>
                <a:lnTo>
                  <a:pt x="3923779" y="765364"/>
                </a:lnTo>
                <a:lnTo>
                  <a:pt x="3943224" y="727785"/>
                </a:lnTo>
                <a:lnTo>
                  <a:pt x="3950208" y="684529"/>
                </a:lnTo>
                <a:lnTo>
                  <a:pt x="3950208" y="136905"/>
                </a:lnTo>
                <a:lnTo>
                  <a:pt x="3943224" y="93650"/>
                </a:lnTo>
                <a:lnTo>
                  <a:pt x="3923779" y="56071"/>
                </a:lnTo>
                <a:lnTo>
                  <a:pt x="3894136" y="26428"/>
                </a:lnTo>
                <a:lnTo>
                  <a:pt x="3856557" y="6983"/>
                </a:lnTo>
                <a:lnTo>
                  <a:pt x="3813302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r>
              <a:rPr lang="sr-Latn-RS" sz="3200" spc="-5" dirty="0" smtClean="0">
                <a:solidFill>
                  <a:schemeClr val="bg1"/>
                </a:solidFill>
              </a:rPr>
              <a:t>Nominalna snaga transformatora</a:t>
            </a:r>
            <a:r>
              <a:rPr lang="en-US" sz="3200" spc="-5" dirty="0" smtClean="0">
                <a:solidFill>
                  <a:srgbClr val="FFFF00"/>
                </a:solidFill>
              </a:rPr>
              <a:t>|</a:t>
            </a:r>
            <a:r>
              <a:rPr lang="sr-Latn-RS" sz="3200" spc="-5" dirty="0" smtClean="0">
                <a:solidFill>
                  <a:schemeClr val="bg1"/>
                </a:solidFill>
              </a:rPr>
              <a:t>Nominalna vrednost temperature primenjenih izolacionih materijala</a:t>
            </a:r>
            <a:endParaRPr dirty="0"/>
          </a:p>
        </p:txBody>
      </p:sp>
      <p:sp>
        <p:nvSpPr>
          <p:cNvPr id="5" name="object 30"/>
          <p:cNvSpPr/>
          <p:nvPr/>
        </p:nvSpPr>
        <p:spPr>
          <a:xfrm>
            <a:off x="436191" y="1951779"/>
            <a:ext cx="9805088" cy="1005783"/>
          </a:xfrm>
          <a:custGeom>
            <a:avLst/>
            <a:gdLst/>
            <a:ahLst/>
            <a:cxnLst/>
            <a:rect l="l" t="t" r="r" b="b"/>
            <a:pathLst>
              <a:path w="3950335" h="820420">
                <a:moveTo>
                  <a:pt x="3813555" y="0"/>
                </a:moveTo>
                <a:lnTo>
                  <a:pt x="136651" y="0"/>
                </a:lnTo>
                <a:lnTo>
                  <a:pt x="93462" y="6969"/>
                </a:lnTo>
                <a:lnTo>
                  <a:pt x="55950" y="26375"/>
                </a:lnTo>
                <a:lnTo>
                  <a:pt x="26368" y="55961"/>
                </a:lnTo>
                <a:lnTo>
                  <a:pt x="6967" y="93472"/>
                </a:lnTo>
                <a:lnTo>
                  <a:pt x="0" y="136652"/>
                </a:lnTo>
                <a:lnTo>
                  <a:pt x="0" y="683260"/>
                </a:lnTo>
                <a:lnTo>
                  <a:pt x="6967" y="726440"/>
                </a:lnTo>
                <a:lnTo>
                  <a:pt x="26368" y="763950"/>
                </a:lnTo>
                <a:lnTo>
                  <a:pt x="55950" y="793536"/>
                </a:lnTo>
                <a:lnTo>
                  <a:pt x="93462" y="812942"/>
                </a:lnTo>
                <a:lnTo>
                  <a:pt x="136651" y="819912"/>
                </a:lnTo>
                <a:lnTo>
                  <a:pt x="3813555" y="819912"/>
                </a:lnTo>
                <a:lnTo>
                  <a:pt x="3856735" y="812942"/>
                </a:lnTo>
                <a:lnTo>
                  <a:pt x="3894246" y="793536"/>
                </a:lnTo>
                <a:lnTo>
                  <a:pt x="3923832" y="763950"/>
                </a:lnTo>
                <a:lnTo>
                  <a:pt x="3943238" y="726440"/>
                </a:lnTo>
                <a:lnTo>
                  <a:pt x="3950208" y="683260"/>
                </a:lnTo>
                <a:lnTo>
                  <a:pt x="3950208" y="136652"/>
                </a:lnTo>
                <a:lnTo>
                  <a:pt x="3943238" y="93472"/>
                </a:lnTo>
                <a:lnTo>
                  <a:pt x="3923832" y="55961"/>
                </a:lnTo>
                <a:lnTo>
                  <a:pt x="3894246" y="26375"/>
                </a:lnTo>
                <a:lnTo>
                  <a:pt x="3856735" y="6969"/>
                </a:lnTo>
                <a:lnTo>
                  <a:pt x="3813555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 sz="4400" dirty="0">
              <a:solidFill>
                <a:schemeClr val="bg1"/>
              </a:solidFill>
            </a:endParaRPr>
          </a:p>
        </p:txBody>
      </p:sp>
      <p:sp>
        <p:nvSpPr>
          <p:cNvPr id="6" name="object 30"/>
          <p:cNvSpPr/>
          <p:nvPr/>
        </p:nvSpPr>
        <p:spPr>
          <a:xfrm>
            <a:off x="436192" y="1338915"/>
            <a:ext cx="4830752" cy="489753"/>
          </a:xfrm>
          <a:custGeom>
            <a:avLst/>
            <a:gdLst/>
            <a:ahLst/>
            <a:cxnLst/>
            <a:rect l="l" t="t" r="r" b="b"/>
            <a:pathLst>
              <a:path w="3950335" h="820420">
                <a:moveTo>
                  <a:pt x="3813555" y="0"/>
                </a:moveTo>
                <a:lnTo>
                  <a:pt x="136651" y="0"/>
                </a:lnTo>
                <a:lnTo>
                  <a:pt x="93462" y="6969"/>
                </a:lnTo>
                <a:lnTo>
                  <a:pt x="55950" y="26375"/>
                </a:lnTo>
                <a:lnTo>
                  <a:pt x="26368" y="55961"/>
                </a:lnTo>
                <a:lnTo>
                  <a:pt x="6967" y="93472"/>
                </a:lnTo>
                <a:lnTo>
                  <a:pt x="0" y="136652"/>
                </a:lnTo>
                <a:lnTo>
                  <a:pt x="0" y="683260"/>
                </a:lnTo>
                <a:lnTo>
                  <a:pt x="6967" y="726440"/>
                </a:lnTo>
                <a:lnTo>
                  <a:pt x="26368" y="763950"/>
                </a:lnTo>
                <a:lnTo>
                  <a:pt x="55950" y="793536"/>
                </a:lnTo>
                <a:lnTo>
                  <a:pt x="93462" y="812942"/>
                </a:lnTo>
                <a:lnTo>
                  <a:pt x="136651" y="819912"/>
                </a:lnTo>
                <a:lnTo>
                  <a:pt x="3813555" y="819912"/>
                </a:lnTo>
                <a:lnTo>
                  <a:pt x="3856735" y="812942"/>
                </a:lnTo>
                <a:lnTo>
                  <a:pt x="3894246" y="793536"/>
                </a:lnTo>
                <a:lnTo>
                  <a:pt x="3923832" y="763950"/>
                </a:lnTo>
                <a:lnTo>
                  <a:pt x="3943238" y="726440"/>
                </a:lnTo>
                <a:lnTo>
                  <a:pt x="3950208" y="683260"/>
                </a:lnTo>
                <a:lnTo>
                  <a:pt x="3950208" y="136652"/>
                </a:lnTo>
                <a:lnTo>
                  <a:pt x="3943238" y="93472"/>
                </a:lnTo>
                <a:lnTo>
                  <a:pt x="3923832" y="55961"/>
                </a:lnTo>
                <a:lnTo>
                  <a:pt x="3894246" y="26375"/>
                </a:lnTo>
                <a:lnTo>
                  <a:pt x="3856735" y="6969"/>
                </a:lnTo>
                <a:lnTo>
                  <a:pt x="3813555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r>
              <a:rPr lang="en-US" sz="3200" spc="-5" dirty="0" smtClean="0">
                <a:solidFill>
                  <a:schemeClr val="bg1"/>
                </a:solidFill>
              </a:rPr>
              <a:t>Hot-spot</a:t>
            </a:r>
            <a:r>
              <a:rPr lang="sr-Cyrl-ME" sz="3200" spc="-5" dirty="0" smtClean="0">
                <a:solidFill>
                  <a:schemeClr val="bg1"/>
                </a:solidFill>
              </a:rPr>
              <a:t> </a:t>
            </a:r>
            <a:r>
              <a:rPr lang="sr-Latn-RS" sz="3200" spc="-5" dirty="0" smtClean="0">
                <a:solidFill>
                  <a:schemeClr val="bg1"/>
                </a:solidFill>
              </a:rPr>
              <a:t>temperatura</a:t>
            </a:r>
            <a:endParaRPr sz="3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30175" y="1792060"/>
            <a:ext cx="60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7200" dirty="0" smtClean="0">
                <a:solidFill>
                  <a:srgbClr val="FF0000"/>
                </a:solidFill>
              </a:rPr>
              <a:t>?</a:t>
            </a:r>
            <a:endParaRPr lang="sr-Latn-ME" sz="7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6191" y="1880344"/>
            <a:ext cx="2894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dirty="0" smtClean="0">
                <a:solidFill>
                  <a:schemeClr val="bg1"/>
                </a:solidFill>
              </a:rPr>
              <a:t>Ogled zagrevanja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4081" y="4363210"/>
            <a:ext cx="8472511" cy="19192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76377" y="4881778"/>
            <a:ext cx="19162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800" dirty="0" smtClean="0">
                <a:solidFill>
                  <a:schemeClr val="bg1"/>
                </a:solidFill>
              </a:rPr>
              <a:t>Raspodela gubitaka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52794" y="5087688"/>
            <a:ext cx="166744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Latn-RS" sz="2600" dirty="0" smtClean="0">
                <a:solidFill>
                  <a:schemeClr val="bg1"/>
                </a:solidFill>
              </a:rPr>
              <a:t>Hidraulika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80392" y="4845780"/>
            <a:ext cx="15372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800" dirty="0" smtClean="0">
                <a:solidFill>
                  <a:schemeClr val="bg1"/>
                </a:solidFill>
              </a:rPr>
              <a:t>Prenos toplote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84608" y="4856855"/>
            <a:ext cx="1618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spc="-5" dirty="0" smtClean="0">
                <a:solidFill>
                  <a:srgbClr val="0070C1"/>
                </a:solidFill>
              </a:rPr>
              <a:t>Hot-spot</a:t>
            </a:r>
          </a:p>
          <a:p>
            <a:pPr algn="ctr"/>
            <a:r>
              <a:rPr lang="sr-Latn-RS" sz="2800" spc="-5" dirty="0" smtClean="0">
                <a:solidFill>
                  <a:srgbClr val="0070C1"/>
                </a:solidFill>
              </a:rPr>
              <a:t>faktor</a:t>
            </a:r>
            <a:endParaRPr lang="en-US" sz="2800" dirty="0">
              <a:solidFill>
                <a:srgbClr val="0070C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88792" y="1880344"/>
            <a:ext cx="69524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r-Latn-RS" sz="3200" dirty="0" smtClean="0">
                <a:solidFill>
                  <a:schemeClr val="bg1"/>
                </a:solidFill>
              </a:rPr>
              <a:t>Nominalna snaga transformatora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r-Latn-RS" sz="3200" dirty="0" smtClean="0">
                <a:solidFill>
                  <a:schemeClr val="bg1"/>
                </a:solidFill>
              </a:rPr>
              <a:t>Hot-spot temperatura</a:t>
            </a:r>
            <a:endParaRPr lang="sr-Cyrl-ME" sz="3200" dirty="0">
              <a:solidFill>
                <a:schemeClr val="bg1"/>
              </a:solidFill>
            </a:endParaRPr>
          </a:p>
        </p:txBody>
      </p:sp>
      <p:grpSp>
        <p:nvGrpSpPr>
          <p:cNvPr id="16" name="object 3"/>
          <p:cNvGrpSpPr/>
          <p:nvPr/>
        </p:nvGrpSpPr>
        <p:grpSpPr>
          <a:xfrm>
            <a:off x="4371453" y="3156188"/>
            <a:ext cx="6026312" cy="850203"/>
            <a:chOff x="3410458" y="1063501"/>
            <a:chExt cx="5287645" cy="637540"/>
          </a:xfrm>
        </p:grpSpPr>
        <p:sp>
          <p:nvSpPr>
            <p:cNvPr id="17" name="object 4"/>
            <p:cNvSpPr/>
            <p:nvPr/>
          </p:nvSpPr>
          <p:spPr>
            <a:xfrm>
              <a:off x="3420618" y="1073661"/>
              <a:ext cx="5267325" cy="617220"/>
            </a:xfrm>
            <a:custGeom>
              <a:avLst/>
              <a:gdLst/>
              <a:ahLst/>
              <a:cxnLst/>
              <a:rect l="l" t="t" r="r" b="b"/>
              <a:pathLst>
                <a:path w="5267325" h="617219">
                  <a:moveTo>
                    <a:pt x="5164074" y="0"/>
                  </a:moveTo>
                  <a:lnTo>
                    <a:pt x="0" y="0"/>
                  </a:lnTo>
                  <a:lnTo>
                    <a:pt x="0" y="617220"/>
                  </a:lnTo>
                  <a:lnTo>
                    <a:pt x="5164074" y="617220"/>
                  </a:lnTo>
                  <a:lnTo>
                    <a:pt x="5204112" y="609134"/>
                  </a:lnTo>
                  <a:lnTo>
                    <a:pt x="5236811" y="587086"/>
                  </a:lnTo>
                  <a:lnTo>
                    <a:pt x="5258859" y="554383"/>
                  </a:lnTo>
                  <a:lnTo>
                    <a:pt x="5266944" y="514337"/>
                  </a:lnTo>
                  <a:lnTo>
                    <a:pt x="5266944" y="102870"/>
                  </a:lnTo>
                  <a:lnTo>
                    <a:pt x="5258859" y="62825"/>
                  </a:lnTo>
                  <a:lnTo>
                    <a:pt x="5236811" y="30127"/>
                  </a:lnTo>
                  <a:lnTo>
                    <a:pt x="5204112" y="8083"/>
                  </a:lnTo>
                  <a:lnTo>
                    <a:pt x="5164074" y="0"/>
                  </a:lnTo>
                  <a:close/>
                </a:path>
              </a:pathLst>
            </a:custGeom>
            <a:solidFill>
              <a:srgbClr val="F2F2F2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5"/>
            <p:cNvSpPr/>
            <p:nvPr/>
          </p:nvSpPr>
          <p:spPr>
            <a:xfrm>
              <a:off x="3420618" y="1073661"/>
              <a:ext cx="5267325" cy="617220"/>
            </a:xfrm>
            <a:custGeom>
              <a:avLst/>
              <a:gdLst/>
              <a:ahLst/>
              <a:cxnLst/>
              <a:rect l="l" t="t" r="r" b="b"/>
              <a:pathLst>
                <a:path w="5267325" h="617219">
                  <a:moveTo>
                    <a:pt x="5266944" y="102870"/>
                  </a:moveTo>
                  <a:lnTo>
                    <a:pt x="5266944" y="514337"/>
                  </a:lnTo>
                  <a:lnTo>
                    <a:pt x="5258859" y="554383"/>
                  </a:lnTo>
                  <a:lnTo>
                    <a:pt x="5236811" y="587086"/>
                  </a:lnTo>
                  <a:lnTo>
                    <a:pt x="5204112" y="609134"/>
                  </a:lnTo>
                  <a:lnTo>
                    <a:pt x="5164074" y="617220"/>
                  </a:lnTo>
                  <a:lnTo>
                    <a:pt x="0" y="617220"/>
                  </a:lnTo>
                  <a:lnTo>
                    <a:pt x="0" y="0"/>
                  </a:lnTo>
                  <a:lnTo>
                    <a:pt x="5164074" y="0"/>
                  </a:lnTo>
                  <a:lnTo>
                    <a:pt x="5204112" y="8083"/>
                  </a:lnTo>
                  <a:lnTo>
                    <a:pt x="5236811" y="30127"/>
                  </a:lnTo>
                  <a:lnTo>
                    <a:pt x="5258859" y="62825"/>
                  </a:lnTo>
                  <a:lnTo>
                    <a:pt x="5266944" y="102870"/>
                  </a:lnTo>
                  <a:close/>
                </a:path>
              </a:pathLst>
            </a:custGeom>
            <a:ln w="19812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6"/>
          <p:cNvSpPr txBox="1"/>
          <p:nvPr/>
        </p:nvSpPr>
        <p:spPr>
          <a:xfrm>
            <a:off x="4473361" y="3028997"/>
            <a:ext cx="6406358" cy="87011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84785" marR="5080" indent="-172720">
              <a:lnSpc>
                <a:spcPct val="150000"/>
              </a:lnSpc>
              <a:spcBef>
                <a:spcPts val="365"/>
              </a:spcBef>
              <a:buChar char="•"/>
              <a:tabLst>
                <a:tab pos="185420" algn="l"/>
              </a:tabLst>
            </a:pPr>
            <a:r>
              <a:rPr lang="sr-Latn-RS" sz="2400" spc="-5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Merenjem – fiber-optički senzori</a:t>
            </a:r>
          </a:p>
          <a:p>
            <a:pPr marL="184785" marR="5080" indent="-172720">
              <a:lnSpc>
                <a:spcPts val="1660"/>
              </a:lnSpc>
              <a:spcBef>
                <a:spcPts val="365"/>
              </a:spcBef>
              <a:buChar char="•"/>
              <a:tabLst>
                <a:tab pos="185420" algn="l"/>
              </a:tabLst>
            </a:pPr>
            <a:r>
              <a:rPr lang="sr-Latn-RS" sz="2400" spc="-5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Indirektne metode – hot-spot faktor</a:t>
            </a:r>
            <a:endParaRPr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object 7"/>
          <p:cNvGrpSpPr/>
          <p:nvPr/>
        </p:nvGrpSpPr>
        <p:grpSpPr>
          <a:xfrm>
            <a:off x="436191" y="3078465"/>
            <a:ext cx="3948710" cy="1055979"/>
            <a:chOff x="447801" y="985777"/>
            <a:chExt cx="2983230" cy="791845"/>
          </a:xfrm>
          <a:solidFill>
            <a:srgbClr val="00B050"/>
          </a:solidFill>
        </p:grpSpPr>
        <p:sp>
          <p:nvSpPr>
            <p:cNvPr id="21" name="object 8"/>
            <p:cNvSpPr/>
            <p:nvPr/>
          </p:nvSpPr>
          <p:spPr>
            <a:xfrm>
              <a:off x="457961" y="995937"/>
              <a:ext cx="2962910" cy="771525"/>
            </a:xfrm>
            <a:custGeom>
              <a:avLst/>
              <a:gdLst/>
              <a:ahLst/>
              <a:cxnLst/>
              <a:rect l="l" t="t" r="r" b="b"/>
              <a:pathLst>
                <a:path w="2962910" h="771525">
                  <a:moveTo>
                    <a:pt x="2834132" y="0"/>
                  </a:moveTo>
                  <a:lnTo>
                    <a:pt x="128523" y="0"/>
                  </a:lnTo>
                  <a:lnTo>
                    <a:pt x="78497" y="10100"/>
                  </a:lnTo>
                  <a:lnTo>
                    <a:pt x="37644" y="37644"/>
                  </a:lnTo>
                  <a:lnTo>
                    <a:pt x="10100" y="78497"/>
                  </a:lnTo>
                  <a:lnTo>
                    <a:pt x="0" y="128524"/>
                  </a:lnTo>
                  <a:lnTo>
                    <a:pt x="0" y="642607"/>
                  </a:lnTo>
                  <a:lnTo>
                    <a:pt x="10100" y="692641"/>
                  </a:lnTo>
                  <a:lnTo>
                    <a:pt x="37644" y="733498"/>
                  </a:lnTo>
                  <a:lnTo>
                    <a:pt x="78497" y="761043"/>
                  </a:lnTo>
                  <a:lnTo>
                    <a:pt x="128523" y="771144"/>
                  </a:lnTo>
                  <a:lnTo>
                    <a:pt x="2834132" y="771144"/>
                  </a:lnTo>
                  <a:lnTo>
                    <a:pt x="2884158" y="761043"/>
                  </a:lnTo>
                  <a:lnTo>
                    <a:pt x="2925011" y="733498"/>
                  </a:lnTo>
                  <a:lnTo>
                    <a:pt x="2952555" y="692641"/>
                  </a:lnTo>
                  <a:lnTo>
                    <a:pt x="2962656" y="642607"/>
                  </a:lnTo>
                  <a:lnTo>
                    <a:pt x="2962656" y="128524"/>
                  </a:lnTo>
                  <a:lnTo>
                    <a:pt x="2952555" y="78497"/>
                  </a:lnTo>
                  <a:lnTo>
                    <a:pt x="2925011" y="37644"/>
                  </a:lnTo>
                  <a:lnTo>
                    <a:pt x="2884158" y="10100"/>
                  </a:lnTo>
                  <a:lnTo>
                    <a:pt x="2834132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9"/>
            <p:cNvSpPr/>
            <p:nvPr/>
          </p:nvSpPr>
          <p:spPr>
            <a:xfrm>
              <a:off x="457961" y="995937"/>
              <a:ext cx="2962910" cy="771525"/>
            </a:xfrm>
            <a:custGeom>
              <a:avLst/>
              <a:gdLst/>
              <a:ahLst/>
              <a:cxnLst/>
              <a:rect l="l" t="t" r="r" b="b"/>
              <a:pathLst>
                <a:path w="2962910" h="771525">
                  <a:moveTo>
                    <a:pt x="0" y="128524"/>
                  </a:moveTo>
                  <a:lnTo>
                    <a:pt x="10100" y="78497"/>
                  </a:lnTo>
                  <a:lnTo>
                    <a:pt x="37644" y="37644"/>
                  </a:lnTo>
                  <a:lnTo>
                    <a:pt x="78497" y="10100"/>
                  </a:lnTo>
                  <a:lnTo>
                    <a:pt x="128523" y="0"/>
                  </a:lnTo>
                  <a:lnTo>
                    <a:pt x="2834132" y="0"/>
                  </a:lnTo>
                  <a:lnTo>
                    <a:pt x="2884158" y="10100"/>
                  </a:lnTo>
                  <a:lnTo>
                    <a:pt x="2925011" y="37644"/>
                  </a:lnTo>
                  <a:lnTo>
                    <a:pt x="2952555" y="78497"/>
                  </a:lnTo>
                  <a:lnTo>
                    <a:pt x="2962656" y="128524"/>
                  </a:lnTo>
                  <a:lnTo>
                    <a:pt x="2962656" y="642607"/>
                  </a:lnTo>
                  <a:lnTo>
                    <a:pt x="2952555" y="692641"/>
                  </a:lnTo>
                  <a:lnTo>
                    <a:pt x="2925011" y="733498"/>
                  </a:lnTo>
                  <a:lnTo>
                    <a:pt x="2884158" y="761043"/>
                  </a:lnTo>
                  <a:lnTo>
                    <a:pt x="2834132" y="771144"/>
                  </a:lnTo>
                  <a:lnTo>
                    <a:pt x="128523" y="771144"/>
                  </a:lnTo>
                  <a:lnTo>
                    <a:pt x="78497" y="761043"/>
                  </a:lnTo>
                  <a:lnTo>
                    <a:pt x="37644" y="733498"/>
                  </a:lnTo>
                  <a:lnTo>
                    <a:pt x="10100" y="692641"/>
                  </a:lnTo>
                  <a:lnTo>
                    <a:pt x="0" y="642607"/>
                  </a:lnTo>
                  <a:lnTo>
                    <a:pt x="0" y="128524"/>
                  </a:lnTo>
                  <a:close/>
                </a:path>
              </a:pathLst>
            </a:custGeom>
            <a:grpFill/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10"/>
          <p:cNvSpPr txBox="1"/>
          <p:nvPr/>
        </p:nvSpPr>
        <p:spPr>
          <a:xfrm>
            <a:off x="0" y="3082755"/>
            <a:ext cx="4473361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lvl="1">
              <a:spcBef>
                <a:spcPts val="95"/>
              </a:spcBef>
            </a:pPr>
            <a:r>
              <a:rPr lang="sr-Latn-RS" sz="3200" spc="-5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Određivanje hot-spot temperature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object 10"/>
          <p:cNvGrpSpPr/>
          <p:nvPr/>
        </p:nvGrpSpPr>
        <p:grpSpPr>
          <a:xfrm rot="10800000">
            <a:off x="3288792" y="4161608"/>
            <a:ext cx="3332198" cy="477565"/>
            <a:chOff x="5703569" y="1117853"/>
            <a:chExt cx="2395856" cy="573406"/>
          </a:xfrm>
          <a:solidFill>
            <a:srgbClr val="00B050">
              <a:alpha val="40000"/>
            </a:srgbClr>
          </a:solidFill>
        </p:grpSpPr>
        <p:sp>
          <p:nvSpPr>
            <p:cNvPr id="28" name="object 11"/>
            <p:cNvSpPr/>
            <p:nvPr/>
          </p:nvSpPr>
          <p:spPr>
            <a:xfrm>
              <a:off x="5703569" y="1117854"/>
              <a:ext cx="2395855" cy="573405"/>
            </a:xfrm>
            <a:custGeom>
              <a:avLst/>
              <a:gdLst/>
              <a:ahLst/>
              <a:cxnLst/>
              <a:rect l="l" t="t" r="r" b="b"/>
              <a:pathLst>
                <a:path w="2395854" h="573405">
                  <a:moveTo>
                    <a:pt x="2109216" y="0"/>
                  </a:moveTo>
                  <a:lnTo>
                    <a:pt x="0" y="0"/>
                  </a:lnTo>
                  <a:lnTo>
                    <a:pt x="286512" y="286512"/>
                  </a:lnTo>
                  <a:lnTo>
                    <a:pt x="0" y="573024"/>
                  </a:lnTo>
                  <a:lnTo>
                    <a:pt x="2109216" y="573024"/>
                  </a:lnTo>
                  <a:lnTo>
                    <a:pt x="2395728" y="286512"/>
                  </a:lnTo>
                  <a:lnTo>
                    <a:pt x="2109216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pPr algn="ctr"/>
              <a:r>
                <a:rPr lang="sr-Cyrl-ME" sz="2400" dirty="0" smtClean="0">
                  <a:solidFill>
                    <a:srgbClr val="006FC0"/>
                  </a:solidFill>
                </a:rPr>
                <a:t>    </a:t>
              </a:r>
              <a:endParaRPr sz="2200" dirty="0">
                <a:solidFill>
                  <a:srgbClr val="006FC0"/>
                </a:solidFill>
              </a:endParaRPr>
            </a:p>
          </p:txBody>
        </p:sp>
        <p:sp>
          <p:nvSpPr>
            <p:cNvPr id="29" name="object 12"/>
            <p:cNvSpPr/>
            <p:nvPr/>
          </p:nvSpPr>
          <p:spPr>
            <a:xfrm>
              <a:off x="5703570" y="1117853"/>
              <a:ext cx="2395855" cy="573405"/>
            </a:xfrm>
            <a:custGeom>
              <a:avLst/>
              <a:gdLst/>
              <a:ahLst/>
              <a:cxnLst/>
              <a:rect l="l" t="t" r="r" b="b"/>
              <a:pathLst>
                <a:path w="2395854" h="573405">
                  <a:moveTo>
                    <a:pt x="0" y="0"/>
                  </a:moveTo>
                  <a:lnTo>
                    <a:pt x="2109216" y="0"/>
                  </a:lnTo>
                  <a:lnTo>
                    <a:pt x="2395728" y="286512"/>
                  </a:lnTo>
                  <a:lnTo>
                    <a:pt x="2109216" y="573024"/>
                  </a:lnTo>
                  <a:lnTo>
                    <a:pt x="0" y="573024"/>
                  </a:lnTo>
                  <a:lnTo>
                    <a:pt x="286512" y="28651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811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Rectangle 29"/>
          <p:cNvSpPr/>
          <p:nvPr/>
        </p:nvSpPr>
        <p:spPr>
          <a:xfrm>
            <a:off x="3688566" y="4148662"/>
            <a:ext cx="241284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Latn-RS" sz="2200" dirty="0" smtClean="0">
                <a:solidFill>
                  <a:schemeClr val="bg1"/>
                </a:solidFill>
              </a:rPr>
              <a:t>Karakteristike ulja</a:t>
            </a:r>
            <a:endParaRPr lang="en-US" sz="2200" dirty="0">
              <a:solidFill>
                <a:schemeClr val="bg1"/>
              </a:solidFill>
            </a:endParaRPr>
          </a:p>
        </p:txBody>
      </p:sp>
      <p:grpSp>
        <p:nvGrpSpPr>
          <p:cNvPr id="33" name="object 10"/>
          <p:cNvGrpSpPr/>
          <p:nvPr/>
        </p:nvGrpSpPr>
        <p:grpSpPr>
          <a:xfrm>
            <a:off x="2990735" y="5810962"/>
            <a:ext cx="4168688" cy="765007"/>
            <a:chOff x="5703567" y="1117853"/>
            <a:chExt cx="2395858" cy="573406"/>
          </a:xfrm>
        </p:grpSpPr>
        <p:sp>
          <p:nvSpPr>
            <p:cNvPr id="34" name="object 11"/>
            <p:cNvSpPr/>
            <p:nvPr/>
          </p:nvSpPr>
          <p:spPr>
            <a:xfrm>
              <a:off x="5703567" y="1117854"/>
              <a:ext cx="2395855" cy="573405"/>
            </a:xfrm>
            <a:custGeom>
              <a:avLst/>
              <a:gdLst/>
              <a:ahLst/>
              <a:cxnLst/>
              <a:rect l="l" t="t" r="r" b="b"/>
              <a:pathLst>
                <a:path w="2395854" h="573405">
                  <a:moveTo>
                    <a:pt x="2109216" y="0"/>
                  </a:moveTo>
                  <a:lnTo>
                    <a:pt x="0" y="0"/>
                  </a:lnTo>
                  <a:lnTo>
                    <a:pt x="286512" y="286512"/>
                  </a:lnTo>
                  <a:lnTo>
                    <a:pt x="0" y="573024"/>
                  </a:lnTo>
                  <a:lnTo>
                    <a:pt x="2109216" y="573024"/>
                  </a:lnTo>
                  <a:lnTo>
                    <a:pt x="2395728" y="286512"/>
                  </a:lnTo>
                  <a:lnTo>
                    <a:pt x="2109216" y="0"/>
                  </a:lnTo>
                  <a:close/>
                </a:path>
              </a:pathLst>
            </a:custGeom>
            <a:solidFill>
              <a:srgbClr val="00B050">
                <a:alpha val="40000"/>
              </a:srgbClr>
            </a:solidFill>
          </p:spPr>
          <p:txBody>
            <a:bodyPr wrap="square" lIns="0" tIns="0" rIns="0" bIns="0" rtlCol="0"/>
            <a:lstStyle/>
            <a:p>
              <a:pPr algn="ctr"/>
              <a:r>
                <a:rPr lang="sr-Cyrl-ME" sz="2400" dirty="0" smtClean="0">
                  <a:solidFill>
                    <a:srgbClr val="006FC0"/>
                  </a:solidFill>
                </a:rPr>
                <a:t>    </a:t>
              </a:r>
              <a:r>
                <a:rPr lang="sr-Latn-RS" sz="2200" dirty="0" smtClean="0">
                  <a:solidFill>
                    <a:schemeClr val="bg1"/>
                  </a:solidFill>
                </a:rPr>
                <a:t>Koeficijenti prelaska</a:t>
              </a:r>
            </a:p>
            <a:p>
              <a:pPr algn="ctr"/>
              <a:r>
                <a:rPr lang="sr-Latn-RS" sz="2200" dirty="0" smtClean="0">
                  <a:solidFill>
                    <a:schemeClr val="bg1"/>
                  </a:solidFill>
                </a:rPr>
                <a:t> toplote strujanjem</a:t>
              </a:r>
              <a:endParaRPr sz="2200" dirty="0">
                <a:solidFill>
                  <a:schemeClr val="bg1"/>
                </a:solidFill>
              </a:endParaRPr>
            </a:p>
          </p:txBody>
        </p:sp>
        <p:sp>
          <p:nvSpPr>
            <p:cNvPr id="35" name="object 12"/>
            <p:cNvSpPr/>
            <p:nvPr/>
          </p:nvSpPr>
          <p:spPr>
            <a:xfrm>
              <a:off x="5703570" y="1117853"/>
              <a:ext cx="2395855" cy="573405"/>
            </a:xfrm>
            <a:custGeom>
              <a:avLst/>
              <a:gdLst/>
              <a:ahLst/>
              <a:cxnLst/>
              <a:rect l="l" t="t" r="r" b="b"/>
              <a:pathLst>
                <a:path w="2395854" h="573405">
                  <a:moveTo>
                    <a:pt x="0" y="0"/>
                  </a:moveTo>
                  <a:lnTo>
                    <a:pt x="2109216" y="0"/>
                  </a:lnTo>
                  <a:lnTo>
                    <a:pt x="2395728" y="286512"/>
                  </a:lnTo>
                  <a:lnTo>
                    <a:pt x="2109216" y="573024"/>
                  </a:lnTo>
                  <a:lnTo>
                    <a:pt x="0" y="573024"/>
                  </a:lnTo>
                  <a:lnTo>
                    <a:pt x="286512" y="286512"/>
                  </a:lnTo>
                  <a:lnTo>
                    <a:pt x="0" y="0"/>
                  </a:lnTo>
                  <a:close/>
                </a:path>
              </a:pathLst>
            </a:custGeom>
            <a:ln w="19811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1191808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4"/>
          <p:cNvSpPr/>
          <p:nvPr/>
        </p:nvSpPr>
        <p:spPr>
          <a:xfrm>
            <a:off x="365716" y="113835"/>
            <a:ext cx="10104218" cy="1519959"/>
          </a:xfrm>
          <a:custGeom>
            <a:avLst/>
            <a:gdLst/>
            <a:ahLst/>
            <a:cxnLst/>
            <a:rect l="l" t="t" r="r" b="b"/>
            <a:pathLst>
              <a:path w="3950335" h="821689">
                <a:moveTo>
                  <a:pt x="3813302" y="0"/>
                </a:moveTo>
                <a:lnTo>
                  <a:pt x="136906" y="0"/>
                </a:lnTo>
                <a:lnTo>
                  <a:pt x="93631" y="6983"/>
                </a:lnTo>
                <a:lnTo>
                  <a:pt x="56049" y="26428"/>
                </a:lnTo>
                <a:lnTo>
                  <a:pt x="26413" y="56071"/>
                </a:lnTo>
                <a:lnTo>
                  <a:pt x="6979" y="93650"/>
                </a:lnTo>
                <a:lnTo>
                  <a:pt x="0" y="136905"/>
                </a:lnTo>
                <a:lnTo>
                  <a:pt x="0" y="684529"/>
                </a:lnTo>
                <a:lnTo>
                  <a:pt x="6979" y="727785"/>
                </a:lnTo>
                <a:lnTo>
                  <a:pt x="26413" y="765364"/>
                </a:lnTo>
                <a:lnTo>
                  <a:pt x="56049" y="795007"/>
                </a:lnTo>
                <a:lnTo>
                  <a:pt x="93631" y="814452"/>
                </a:lnTo>
                <a:lnTo>
                  <a:pt x="136906" y="821435"/>
                </a:lnTo>
                <a:lnTo>
                  <a:pt x="3813302" y="821435"/>
                </a:lnTo>
                <a:lnTo>
                  <a:pt x="3856557" y="814452"/>
                </a:lnTo>
                <a:lnTo>
                  <a:pt x="3894136" y="795007"/>
                </a:lnTo>
                <a:lnTo>
                  <a:pt x="3923779" y="765364"/>
                </a:lnTo>
                <a:lnTo>
                  <a:pt x="3943224" y="727785"/>
                </a:lnTo>
                <a:lnTo>
                  <a:pt x="3950208" y="684529"/>
                </a:lnTo>
                <a:lnTo>
                  <a:pt x="3950208" y="136905"/>
                </a:lnTo>
                <a:lnTo>
                  <a:pt x="3943224" y="93650"/>
                </a:lnTo>
                <a:lnTo>
                  <a:pt x="3923779" y="56071"/>
                </a:lnTo>
                <a:lnTo>
                  <a:pt x="3894136" y="26428"/>
                </a:lnTo>
                <a:lnTo>
                  <a:pt x="3856557" y="6983"/>
                </a:lnTo>
                <a:lnTo>
                  <a:pt x="3813302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r>
              <a:rPr lang="sr-Latn-RS" sz="3200" spc="-5" dirty="0" smtClean="0">
                <a:solidFill>
                  <a:schemeClr val="bg1"/>
                </a:solidFill>
              </a:rPr>
              <a:t>Najčešće korišćeni pristup – uzimanje tipične vrednosti za hot-spot faktor iz standarda za određenu konstrukciju i snagu transformatora</a:t>
            </a:r>
            <a:endParaRPr lang="en-US" sz="3200" dirty="0">
              <a:solidFill>
                <a:schemeClr val="bg1"/>
              </a:solidFill>
            </a:endParaRPr>
          </a:p>
          <a:p>
            <a:endParaRPr dirty="0"/>
          </a:p>
        </p:txBody>
      </p:sp>
      <p:grpSp>
        <p:nvGrpSpPr>
          <p:cNvPr id="9" name="object 2"/>
          <p:cNvGrpSpPr/>
          <p:nvPr/>
        </p:nvGrpSpPr>
        <p:grpSpPr>
          <a:xfrm>
            <a:off x="0" y="1809628"/>
            <a:ext cx="9115814" cy="4225538"/>
            <a:chOff x="113558" y="2080009"/>
            <a:chExt cx="8584565" cy="2983865"/>
          </a:xfrm>
        </p:grpSpPr>
        <p:sp>
          <p:nvSpPr>
            <p:cNvPr id="10" name="object 3"/>
            <p:cNvSpPr/>
            <p:nvPr/>
          </p:nvSpPr>
          <p:spPr>
            <a:xfrm>
              <a:off x="457961" y="2251710"/>
              <a:ext cx="8229600" cy="1144905"/>
            </a:xfrm>
            <a:custGeom>
              <a:avLst/>
              <a:gdLst/>
              <a:ahLst/>
              <a:cxnLst/>
              <a:rect l="l" t="t" r="r" b="b"/>
              <a:pathLst>
                <a:path w="8229600" h="1144904">
                  <a:moveTo>
                    <a:pt x="0" y="0"/>
                  </a:moveTo>
                  <a:lnTo>
                    <a:pt x="8229600" y="0"/>
                  </a:lnTo>
                  <a:lnTo>
                    <a:pt x="8229600" y="1144524"/>
                  </a:lnTo>
                  <a:lnTo>
                    <a:pt x="0" y="1144524"/>
                  </a:lnTo>
                  <a:lnTo>
                    <a:pt x="0" y="0"/>
                  </a:lnTo>
                  <a:close/>
                </a:path>
              </a:pathLst>
            </a:custGeom>
            <a:ln w="19811">
              <a:solidFill>
                <a:schemeClr val="accent1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4"/>
            <p:cNvSpPr/>
            <p:nvPr/>
          </p:nvSpPr>
          <p:spPr>
            <a:xfrm>
              <a:off x="869442" y="2090169"/>
              <a:ext cx="5760720" cy="325120"/>
            </a:xfrm>
            <a:custGeom>
              <a:avLst/>
              <a:gdLst/>
              <a:ahLst/>
              <a:cxnLst/>
              <a:rect l="l" t="t" r="r" b="b"/>
              <a:pathLst>
                <a:path w="5760720" h="325119">
                  <a:moveTo>
                    <a:pt x="5706618" y="0"/>
                  </a:moveTo>
                  <a:lnTo>
                    <a:pt x="54102" y="0"/>
                  </a:lnTo>
                  <a:lnTo>
                    <a:pt x="33041" y="4251"/>
                  </a:lnTo>
                  <a:lnTo>
                    <a:pt x="15844" y="15844"/>
                  </a:lnTo>
                  <a:lnTo>
                    <a:pt x="4251" y="33041"/>
                  </a:lnTo>
                  <a:lnTo>
                    <a:pt x="0" y="54101"/>
                  </a:lnTo>
                  <a:lnTo>
                    <a:pt x="0" y="270509"/>
                  </a:lnTo>
                  <a:lnTo>
                    <a:pt x="4251" y="291565"/>
                  </a:lnTo>
                  <a:lnTo>
                    <a:pt x="15844" y="308762"/>
                  </a:lnTo>
                  <a:lnTo>
                    <a:pt x="33041" y="320359"/>
                  </a:lnTo>
                  <a:lnTo>
                    <a:pt x="54102" y="324611"/>
                  </a:lnTo>
                  <a:lnTo>
                    <a:pt x="5706618" y="324611"/>
                  </a:lnTo>
                  <a:lnTo>
                    <a:pt x="5727678" y="320359"/>
                  </a:lnTo>
                  <a:lnTo>
                    <a:pt x="5744875" y="308762"/>
                  </a:lnTo>
                  <a:lnTo>
                    <a:pt x="5756468" y="291565"/>
                  </a:lnTo>
                  <a:lnTo>
                    <a:pt x="5760720" y="270509"/>
                  </a:lnTo>
                  <a:lnTo>
                    <a:pt x="5760720" y="54101"/>
                  </a:lnTo>
                  <a:lnTo>
                    <a:pt x="5756468" y="33041"/>
                  </a:lnTo>
                  <a:lnTo>
                    <a:pt x="5744875" y="15844"/>
                  </a:lnTo>
                  <a:lnTo>
                    <a:pt x="5727678" y="4251"/>
                  </a:lnTo>
                  <a:lnTo>
                    <a:pt x="5706618" y="0"/>
                  </a:lnTo>
                  <a:close/>
                </a:path>
              </a:pathLst>
            </a:custGeom>
            <a:solidFill>
              <a:srgbClr val="00AFEF"/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5"/>
            <p:cNvSpPr/>
            <p:nvPr/>
          </p:nvSpPr>
          <p:spPr>
            <a:xfrm>
              <a:off x="869442" y="2090169"/>
              <a:ext cx="5760720" cy="325120"/>
            </a:xfrm>
            <a:custGeom>
              <a:avLst/>
              <a:gdLst/>
              <a:ahLst/>
              <a:cxnLst/>
              <a:rect l="l" t="t" r="r" b="b"/>
              <a:pathLst>
                <a:path w="5760720" h="325119">
                  <a:moveTo>
                    <a:pt x="0" y="54101"/>
                  </a:moveTo>
                  <a:lnTo>
                    <a:pt x="4251" y="33041"/>
                  </a:lnTo>
                  <a:lnTo>
                    <a:pt x="15844" y="15844"/>
                  </a:lnTo>
                  <a:lnTo>
                    <a:pt x="33041" y="4251"/>
                  </a:lnTo>
                  <a:lnTo>
                    <a:pt x="54102" y="0"/>
                  </a:lnTo>
                  <a:lnTo>
                    <a:pt x="5706618" y="0"/>
                  </a:lnTo>
                  <a:lnTo>
                    <a:pt x="5727678" y="4251"/>
                  </a:lnTo>
                  <a:lnTo>
                    <a:pt x="5744875" y="15844"/>
                  </a:lnTo>
                  <a:lnTo>
                    <a:pt x="5756468" y="33041"/>
                  </a:lnTo>
                  <a:lnTo>
                    <a:pt x="5760720" y="54101"/>
                  </a:lnTo>
                  <a:lnTo>
                    <a:pt x="5760720" y="270509"/>
                  </a:lnTo>
                  <a:lnTo>
                    <a:pt x="5756468" y="291565"/>
                  </a:lnTo>
                  <a:lnTo>
                    <a:pt x="5744875" y="308762"/>
                  </a:lnTo>
                  <a:lnTo>
                    <a:pt x="5727678" y="320359"/>
                  </a:lnTo>
                  <a:lnTo>
                    <a:pt x="5706618" y="324611"/>
                  </a:lnTo>
                  <a:lnTo>
                    <a:pt x="54102" y="324611"/>
                  </a:lnTo>
                  <a:lnTo>
                    <a:pt x="33041" y="320359"/>
                  </a:lnTo>
                  <a:lnTo>
                    <a:pt x="15844" y="308762"/>
                  </a:lnTo>
                  <a:lnTo>
                    <a:pt x="4251" y="291565"/>
                  </a:lnTo>
                  <a:lnTo>
                    <a:pt x="0" y="270509"/>
                  </a:lnTo>
                  <a:lnTo>
                    <a:pt x="0" y="54101"/>
                  </a:lnTo>
                  <a:close/>
                </a:path>
              </a:pathLst>
            </a:custGeom>
            <a:ln w="19812">
              <a:solidFill>
                <a:schemeClr val="accent1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Rectangle 12"/>
          <p:cNvSpPr/>
          <p:nvPr/>
        </p:nvSpPr>
        <p:spPr>
          <a:xfrm>
            <a:off x="802661" y="1760391"/>
            <a:ext cx="38379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3200" spc="-5" dirty="0" smtClean="0">
                <a:solidFill>
                  <a:schemeClr val="bg1"/>
                </a:solidFill>
              </a:rPr>
              <a:t>Pristupi u proračunu</a:t>
            </a:r>
            <a:endParaRPr lang="en-US" sz="3200" dirty="0"/>
          </a:p>
        </p:txBody>
      </p:sp>
      <p:sp>
        <p:nvSpPr>
          <p:cNvPr id="14" name="object 7"/>
          <p:cNvSpPr txBox="1"/>
          <p:nvPr/>
        </p:nvSpPr>
        <p:spPr>
          <a:xfrm>
            <a:off x="774656" y="2348278"/>
            <a:ext cx="8158592" cy="12618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0485" indent="-58419">
              <a:lnSpc>
                <a:spcPct val="100000"/>
              </a:lnSpc>
              <a:spcBef>
                <a:spcPts val="1055"/>
              </a:spcBef>
              <a:buSzPct val="90909"/>
              <a:buChar char="•"/>
              <a:tabLst>
                <a:tab pos="71120" algn="l"/>
              </a:tabLst>
            </a:pPr>
            <a:r>
              <a:rPr lang="sr-Latn-RS" sz="2400" spc="-5" dirty="0" smtClean="0">
                <a:solidFill>
                  <a:schemeClr val="accent1">
                    <a:lumMod val="50000"/>
                  </a:schemeClr>
                </a:solidFill>
                <a:cs typeface="Arial MT"/>
              </a:rPr>
              <a:t>Klasični pristup</a:t>
            </a:r>
            <a:r>
              <a:rPr lang="sr-Cyrl-ME" sz="2400" spc="-5" dirty="0" smtClean="0">
                <a:solidFill>
                  <a:schemeClr val="accent1">
                    <a:lumMod val="50000"/>
                  </a:schemeClr>
                </a:solidFill>
                <a:cs typeface="Arial MT"/>
              </a:rPr>
              <a:t>– </a:t>
            </a:r>
            <a:r>
              <a:rPr lang="sr-Latn-RS" sz="2400" spc="-5" dirty="0" smtClean="0">
                <a:solidFill>
                  <a:schemeClr val="accent1">
                    <a:lumMod val="50000"/>
                  </a:schemeClr>
                </a:solidFill>
                <a:cs typeface="Arial MT"/>
              </a:rPr>
              <a:t>pojednostavljene formule sa empirijski podešenim koeficijentima</a:t>
            </a:r>
          </a:p>
          <a:p>
            <a:pPr marL="70485" indent="-58419">
              <a:lnSpc>
                <a:spcPct val="100000"/>
              </a:lnSpc>
              <a:spcBef>
                <a:spcPts val="1055"/>
              </a:spcBef>
              <a:buSzPct val="90909"/>
              <a:buChar char="•"/>
              <a:tabLst>
                <a:tab pos="71120" algn="l"/>
              </a:tabLst>
            </a:pPr>
            <a:r>
              <a:rPr lang="sr-Latn-RS" sz="2400" spc="-5" dirty="0" smtClean="0">
                <a:solidFill>
                  <a:schemeClr val="accent1">
                    <a:lumMod val="50000"/>
                  </a:schemeClr>
                </a:solidFill>
                <a:cs typeface="Arial MT"/>
              </a:rPr>
              <a:t>Temeljno termičko modelovanje</a:t>
            </a:r>
            <a:endParaRPr sz="2400" dirty="0">
              <a:solidFill>
                <a:schemeClr val="accent1">
                  <a:lumMod val="50000"/>
                </a:schemeClr>
              </a:solidFill>
              <a:cs typeface="Arial MT"/>
            </a:endParaRPr>
          </a:p>
        </p:txBody>
      </p:sp>
      <p:grpSp>
        <p:nvGrpSpPr>
          <p:cNvPr id="15" name="object 2"/>
          <p:cNvGrpSpPr/>
          <p:nvPr/>
        </p:nvGrpSpPr>
        <p:grpSpPr>
          <a:xfrm>
            <a:off x="3364" y="3827588"/>
            <a:ext cx="9115814" cy="2763712"/>
            <a:chOff x="113558" y="2080009"/>
            <a:chExt cx="8584565" cy="2983865"/>
          </a:xfrm>
        </p:grpSpPr>
        <p:sp>
          <p:nvSpPr>
            <p:cNvPr id="16" name="object 3"/>
            <p:cNvSpPr/>
            <p:nvPr/>
          </p:nvSpPr>
          <p:spPr>
            <a:xfrm>
              <a:off x="457961" y="2251710"/>
              <a:ext cx="8229600" cy="1144905"/>
            </a:xfrm>
            <a:custGeom>
              <a:avLst/>
              <a:gdLst/>
              <a:ahLst/>
              <a:cxnLst/>
              <a:rect l="l" t="t" r="r" b="b"/>
              <a:pathLst>
                <a:path w="8229600" h="1144904">
                  <a:moveTo>
                    <a:pt x="0" y="0"/>
                  </a:moveTo>
                  <a:lnTo>
                    <a:pt x="8229600" y="0"/>
                  </a:lnTo>
                  <a:lnTo>
                    <a:pt x="8229600" y="1144524"/>
                  </a:lnTo>
                  <a:lnTo>
                    <a:pt x="0" y="1144524"/>
                  </a:lnTo>
                  <a:lnTo>
                    <a:pt x="0" y="0"/>
                  </a:lnTo>
                  <a:close/>
                </a:path>
              </a:pathLst>
            </a:custGeom>
            <a:ln w="19811">
              <a:solidFill>
                <a:schemeClr val="accent1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4"/>
            <p:cNvSpPr/>
            <p:nvPr/>
          </p:nvSpPr>
          <p:spPr>
            <a:xfrm>
              <a:off x="869442" y="2090169"/>
              <a:ext cx="5760720" cy="325120"/>
            </a:xfrm>
            <a:custGeom>
              <a:avLst/>
              <a:gdLst/>
              <a:ahLst/>
              <a:cxnLst/>
              <a:rect l="l" t="t" r="r" b="b"/>
              <a:pathLst>
                <a:path w="5760720" h="325119">
                  <a:moveTo>
                    <a:pt x="5706618" y="0"/>
                  </a:moveTo>
                  <a:lnTo>
                    <a:pt x="54102" y="0"/>
                  </a:lnTo>
                  <a:lnTo>
                    <a:pt x="33041" y="4251"/>
                  </a:lnTo>
                  <a:lnTo>
                    <a:pt x="15844" y="15844"/>
                  </a:lnTo>
                  <a:lnTo>
                    <a:pt x="4251" y="33041"/>
                  </a:lnTo>
                  <a:lnTo>
                    <a:pt x="0" y="54101"/>
                  </a:lnTo>
                  <a:lnTo>
                    <a:pt x="0" y="270509"/>
                  </a:lnTo>
                  <a:lnTo>
                    <a:pt x="4251" y="291565"/>
                  </a:lnTo>
                  <a:lnTo>
                    <a:pt x="15844" y="308762"/>
                  </a:lnTo>
                  <a:lnTo>
                    <a:pt x="33041" y="320359"/>
                  </a:lnTo>
                  <a:lnTo>
                    <a:pt x="54102" y="324611"/>
                  </a:lnTo>
                  <a:lnTo>
                    <a:pt x="5706618" y="324611"/>
                  </a:lnTo>
                  <a:lnTo>
                    <a:pt x="5727678" y="320359"/>
                  </a:lnTo>
                  <a:lnTo>
                    <a:pt x="5744875" y="308762"/>
                  </a:lnTo>
                  <a:lnTo>
                    <a:pt x="5756468" y="291565"/>
                  </a:lnTo>
                  <a:lnTo>
                    <a:pt x="5760720" y="270509"/>
                  </a:lnTo>
                  <a:lnTo>
                    <a:pt x="5760720" y="54101"/>
                  </a:lnTo>
                  <a:lnTo>
                    <a:pt x="5756468" y="33041"/>
                  </a:lnTo>
                  <a:lnTo>
                    <a:pt x="5744875" y="15844"/>
                  </a:lnTo>
                  <a:lnTo>
                    <a:pt x="5727678" y="4251"/>
                  </a:lnTo>
                  <a:lnTo>
                    <a:pt x="5706618" y="0"/>
                  </a:lnTo>
                  <a:close/>
                </a:path>
              </a:pathLst>
            </a:custGeom>
            <a:solidFill>
              <a:srgbClr val="00B050"/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5"/>
            <p:cNvSpPr/>
            <p:nvPr/>
          </p:nvSpPr>
          <p:spPr>
            <a:xfrm>
              <a:off x="869442" y="2090169"/>
              <a:ext cx="5760720" cy="325120"/>
            </a:xfrm>
            <a:custGeom>
              <a:avLst/>
              <a:gdLst/>
              <a:ahLst/>
              <a:cxnLst/>
              <a:rect l="l" t="t" r="r" b="b"/>
              <a:pathLst>
                <a:path w="5760720" h="325119">
                  <a:moveTo>
                    <a:pt x="0" y="54101"/>
                  </a:moveTo>
                  <a:lnTo>
                    <a:pt x="4251" y="33041"/>
                  </a:lnTo>
                  <a:lnTo>
                    <a:pt x="15844" y="15844"/>
                  </a:lnTo>
                  <a:lnTo>
                    <a:pt x="33041" y="4251"/>
                  </a:lnTo>
                  <a:lnTo>
                    <a:pt x="54102" y="0"/>
                  </a:lnTo>
                  <a:lnTo>
                    <a:pt x="5706618" y="0"/>
                  </a:lnTo>
                  <a:lnTo>
                    <a:pt x="5727678" y="4251"/>
                  </a:lnTo>
                  <a:lnTo>
                    <a:pt x="5744875" y="15844"/>
                  </a:lnTo>
                  <a:lnTo>
                    <a:pt x="5756468" y="33041"/>
                  </a:lnTo>
                  <a:lnTo>
                    <a:pt x="5760720" y="54101"/>
                  </a:lnTo>
                  <a:lnTo>
                    <a:pt x="5760720" y="270509"/>
                  </a:lnTo>
                  <a:lnTo>
                    <a:pt x="5756468" y="291565"/>
                  </a:lnTo>
                  <a:lnTo>
                    <a:pt x="5744875" y="308762"/>
                  </a:lnTo>
                  <a:lnTo>
                    <a:pt x="5727678" y="320359"/>
                  </a:lnTo>
                  <a:lnTo>
                    <a:pt x="5706618" y="324611"/>
                  </a:lnTo>
                  <a:lnTo>
                    <a:pt x="54102" y="324611"/>
                  </a:lnTo>
                  <a:lnTo>
                    <a:pt x="33041" y="320359"/>
                  </a:lnTo>
                  <a:lnTo>
                    <a:pt x="15844" y="308762"/>
                  </a:lnTo>
                  <a:lnTo>
                    <a:pt x="4251" y="291565"/>
                  </a:lnTo>
                  <a:lnTo>
                    <a:pt x="0" y="270509"/>
                  </a:lnTo>
                  <a:lnTo>
                    <a:pt x="0" y="54101"/>
                  </a:lnTo>
                  <a:close/>
                </a:path>
              </a:pathLst>
            </a:custGeom>
            <a:ln w="19812">
              <a:solidFill>
                <a:schemeClr val="accent1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Rectangle 18"/>
          <p:cNvSpPr/>
          <p:nvPr/>
        </p:nvSpPr>
        <p:spPr>
          <a:xfrm>
            <a:off x="725630" y="3789567"/>
            <a:ext cx="62937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000" dirty="0" smtClean="0">
                <a:solidFill>
                  <a:schemeClr val="bg1"/>
                </a:solidFill>
              </a:rPr>
              <a:t>Nepoznavanje stvarne vrednosti hot-spot temperature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98456" y="4168274"/>
            <a:ext cx="9238648" cy="848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0485" indent="-58419">
              <a:lnSpc>
                <a:spcPct val="100000"/>
              </a:lnSpc>
              <a:spcBef>
                <a:spcPts val="1055"/>
              </a:spcBef>
              <a:buSzPct val="90909"/>
              <a:buChar char="•"/>
              <a:tabLst>
                <a:tab pos="71120" algn="l"/>
              </a:tabLst>
            </a:pPr>
            <a:r>
              <a:rPr lang="sr-Latn-RS" sz="2000" spc="-5" dirty="0" smtClean="0">
                <a:solidFill>
                  <a:schemeClr val="accent1">
                    <a:lumMod val="50000"/>
                  </a:schemeClr>
                </a:solidFill>
                <a:cs typeface="Arial MT"/>
              </a:rPr>
              <a:t>Uzimanje veće vrednosti – transformator predimenzionisan</a:t>
            </a:r>
            <a:endParaRPr lang="ru-RU" sz="2000" spc="-5" dirty="0" smtClean="0">
              <a:solidFill>
                <a:schemeClr val="accent1">
                  <a:lumMod val="50000"/>
                </a:schemeClr>
              </a:solidFill>
              <a:cs typeface="Arial MT"/>
            </a:endParaRPr>
          </a:p>
          <a:p>
            <a:pPr marL="70485" indent="-58419">
              <a:lnSpc>
                <a:spcPct val="100000"/>
              </a:lnSpc>
              <a:spcBef>
                <a:spcPts val="1055"/>
              </a:spcBef>
              <a:buSzPct val="90909"/>
              <a:buChar char="•"/>
              <a:tabLst>
                <a:tab pos="71120" algn="l"/>
              </a:tabLst>
            </a:pPr>
            <a:r>
              <a:rPr lang="sr-Latn-RS" sz="2000" spc="-5" dirty="0" smtClean="0">
                <a:solidFill>
                  <a:schemeClr val="accent1">
                    <a:lumMod val="50000"/>
                  </a:schemeClr>
                </a:solidFill>
                <a:cs typeface="Arial MT"/>
              </a:rPr>
              <a:t>Uzimanje manje vrednosti – ubrzano starenje transformatora</a:t>
            </a:r>
            <a:endParaRPr lang="ru-RU" sz="2000" dirty="0">
              <a:solidFill>
                <a:schemeClr val="accent1">
                  <a:lumMod val="50000"/>
                </a:schemeClr>
              </a:solidFill>
              <a:cs typeface="Arial MT"/>
            </a:endParaRPr>
          </a:p>
        </p:txBody>
      </p:sp>
      <p:grpSp>
        <p:nvGrpSpPr>
          <p:cNvPr id="21" name="object 2"/>
          <p:cNvGrpSpPr/>
          <p:nvPr/>
        </p:nvGrpSpPr>
        <p:grpSpPr>
          <a:xfrm>
            <a:off x="11216" y="5196677"/>
            <a:ext cx="9115814" cy="2763712"/>
            <a:chOff x="113558" y="2080009"/>
            <a:chExt cx="8584565" cy="2983865"/>
          </a:xfrm>
        </p:grpSpPr>
        <p:sp>
          <p:nvSpPr>
            <p:cNvPr id="22" name="object 3"/>
            <p:cNvSpPr/>
            <p:nvPr/>
          </p:nvSpPr>
          <p:spPr>
            <a:xfrm>
              <a:off x="457961" y="2251710"/>
              <a:ext cx="8229600" cy="1144905"/>
            </a:xfrm>
            <a:custGeom>
              <a:avLst/>
              <a:gdLst/>
              <a:ahLst/>
              <a:cxnLst/>
              <a:rect l="l" t="t" r="r" b="b"/>
              <a:pathLst>
                <a:path w="8229600" h="1144904">
                  <a:moveTo>
                    <a:pt x="0" y="0"/>
                  </a:moveTo>
                  <a:lnTo>
                    <a:pt x="8229600" y="0"/>
                  </a:lnTo>
                  <a:lnTo>
                    <a:pt x="8229600" y="1144524"/>
                  </a:lnTo>
                  <a:lnTo>
                    <a:pt x="0" y="1144524"/>
                  </a:lnTo>
                  <a:lnTo>
                    <a:pt x="0" y="0"/>
                  </a:lnTo>
                  <a:close/>
                </a:path>
              </a:pathLst>
            </a:custGeom>
            <a:ln w="19811">
              <a:solidFill>
                <a:schemeClr val="accent1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4"/>
            <p:cNvSpPr/>
            <p:nvPr/>
          </p:nvSpPr>
          <p:spPr>
            <a:xfrm>
              <a:off x="869442" y="2090169"/>
              <a:ext cx="5760720" cy="325120"/>
            </a:xfrm>
            <a:custGeom>
              <a:avLst/>
              <a:gdLst/>
              <a:ahLst/>
              <a:cxnLst/>
              <a:rect l="l" t="t" r="r" b="b"/>
              <a:pathLst>
                <a:path w="5760720" h="325119">
                  <a:moveTo>
                    <a:pt x="5706618" y="0"/>
                  </a:moveTo>
                  <a:lnTo>
                    <a:pt x="54102" y="0"/>
                  </a:lnTo>
                  <a:lnTo>
                    <a:pt x="33041" y="4251"/>
                  </a:lnTo>
                  <a:lnTo>
                    <a:pt x="15844" y="15844"/>
                  </a:lnTo>
                  <a:lnTo>
                    <a:pt x="4251" y="33041"/>
                  </a:lnTo>
                  <a:lnTo>
                    <a:pt x="0" y="54101"/>
                  </a:lnTo>
                  <a:lnTo>
                    <a:pt x="0" y="270509"/>
                  </a:lnTo>
                  <a:lnTo>
                    <a:pt x="4251" y="291565"/>
                  </a:lnTo>
                  <a:lnTo>
                    <a:pt x="15844" y="308762"/>
                  </a:lnTo>
                  <a:lnTo>
                    <a:pt x="33041" y="320359"/>
                  </a:lnTo>
                  <a:lnTo>
                    <a:pt x="54102" y="324611"/>
                  </a:lnTo>
                  <a:lnTo>
                    <a:pt x="5706618" y="324611"/>
                  </a:lnTo>
                  <a:lnTo>
                    <a:pt x="5727678" y="320359"/>
                  </a:lnTo>
                  <a:lnTo>
                    <a:pt x="5744875" y="308762"/>
                  </a:lnTo>
                  <a:lnTo>
                    <a:pt x="5756468" y="291565"/>
                  </a:lnTo>
                  <a:lnTo>
                    <a:pt x="5760720" y="270509"/>
                  </a:lnTo>
                  <a:lnTo>
                    <a:pt x="5760720" y="54101"/>
                  </a:lnTo>
                  <a:lnTo>
                    <a:pt x="5756468" y="33041"/>
                  </a:lnTo>
                  <a:lnTo>
                    <a:pt x="5744875" y="15844"/>
                  </a:lnTo>
                  <a:lnTo>
                    <a:pt x="5727678" y="4251"/>
                  </a:lnTo>
                  <a:lnTo>
                    <a:pt x="5706618" y="0"/>
                  </a:ln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5"/>
            <p:cNvSpPr/>
            <p:nvPr/>
          </p:nvSpPr>
          <p:spPr>
            <a:xfrm>
              <a:off x="869442" y="2090169"/>
              <a:ext cx="5760720" cy="325120"/>
            </a:xfrm>
            <a:custGeom>
              <a:avLst/>
              <a:gdLst/>
              <a:ahLst/>
              <a:cxnLst/>
              <a:rect l="l" t="t" r="r" b="b"/>
              <a:pathLst>
                <a:path w="5760720" h="325119">
                  <a:moveTo>
                    <a:pt x="0" y="54101"/>
                  </a:moveTo>
                  <a:lnTo>
                    <a:pt x="4251" y="33041"/>
                  </a:lnTo>
                  <a:lnTo>
                    <a:pt x="15844" y="15844"/>
                  </a:lnTo>
                  <a:lnTo>
                    <a:pt x="33041" y="4251"/>
                  </a:lnTo>
                  <a:lnTo>
                    <a:pt x="54102" y="0"/>
                  </a:lnTo>
                  <a:lnTo>
                    <a:pt x="5706618" y="0"/>
                  </a:lnTo>
                  <a:lnTo>
                    <a:pt x="5727678" y="4251"/>
                  </a:lnTo>
                  <a:lnTo>
                    <a:pt x="5744875" y="15844"/>
                  </a:lnTo>
                  <a:lnTo>
                    <a:pt x="5756468" y="33041"/>
                  </a:lnTo>
                  <a:lnTo>
                    <a:pt x="5760720" y="54101"/>
                  </a:lnTo>
                  <a:lnTo>
                    <a:pt x="5760720" y="270509"/>
                  </a:lnTo>
                  <a:lnTo>
                    <a:pt x="5756468" y="291565"/>
                  </a:lnTo>
                  <a:lnTo>
                    <a:pt x="5744875" y="308762"/>
                  </a:lnTo>
                  <a:lnTo>
                    <a:pt x="5727678" y="320359"/>
                  </a:lnTo>
                  <a:lnTo>
                    <a:pt x="5706618" y="324611"/>
                  </a:lnTo>
                  <a:lnTo>
                    <a:pt x="54102" y="324611"/>
                  </a:lnTo>
                  <a:lnTo>
                    <a:pt x="33041" y="320359"/>
                  </a:lnTo>
                  <a:lnTo>
                    <a:pt x="15844" y="308762"/>
                  </a:lnTo>
                  <a:lnTo>
                    <a:pt x="4251" y="291565"/>
                  </a:lnTo>
                  <a:lnTo>
                    <a:pt x="0" y="270509"/>
                  </a:lnTo>
                  <a:lnTo>
                    <a:pt x="0" y="54101"/>
                  </a:lnTo>
                  <a:close/>
                </a:path>
              </a:pathLst>
            </a:custGeom>
            <a:ln w="19812">
              <a:solidFill>
                <a:schemeClr val="accent1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Rectangle 24"/>
          <p:cNvSpPr/>
          <p:nvPr/>
        </p:nvSpPr>
        <p:spPr>
          <a:xfrm>
            <a:off x="698456" y="5502652"/>
            <a:ext cx="9238648" cy="848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0485" indent="-58419">
              <a:lnSpc>
                <a:spcPct val="100000"/>
              </a:lnSpc>
              <a:spcBef>
                <a:spcPts val="1055"/>
              </a:spcBef>
              <a:buSzPct val="90909"/>
              <a:buChar char="•"/>
              <a:tabLst>
                <a:tab pos="71120" algn="l"/>
              </a:tabLst>
            </a:pPr>
            <a:r>
              <a:rPr lang="sr-Latn-RS" sz="2000" spc="-5" dirty="0" smtClean="0">
                <a:solidFill>
                  <a:schemeClr val="accent1">
                    <a:lumMod val="50000"/>
                  </a:schemeClr>
                </a:solidFill>
                <a:cs typeface="Arial MT"/>
              </a:rPr>
              <a:t>Projektovanje transformatora</a:t>
            </a:r>
          </a:p>
          <a:p>
            <a:pPr marL="70485" indent="-58419">
              <a:lnSpc>
                <a:spcPct val="100000"/>
              </a:lnSpc>
              <a:spcBef>
                <a:spcPts val="1055"/>
              </a:spcBef>
              <a:buSzPct val="90909"/>
              <a:buChar char="•"/>
              <a:tabLst>
                <a:tab pos="71120" algn="l"/>
              </a:tabLst>
            </a:pPr>
            <a:r>
              <a:rPr lang="sr-Latn-RS" sz="2000" dirty="0" smtClean="0">
                <a:solidFill>
                  <a:schemeClr val="accent1">
                    <a:lumMod val="50000"/>
                  </a:schemeClr>
                </a:solidFill>
                <a:cs typeface="Arial MT"/>
              </a:rPr>
              <a:t>Eksploatacija</a:t>
            </a:r>
            <a:endParaRPr lang="sr-Latn-RS" sz="2000" spc="-5" dirty="0">
              <a:solidFill>
                <a:schemeClr val="accent1">
                  <a:lumMod val="50000"/>
                </a:schemeClr>
              </a:solidFill>
              <a:cs typeface="Arial M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74656" y="5147262"/>
            <a:ext cx="321915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100" dirty="0" smtClean="0">
                <a:solidFill>
                  <a:schemeClr val="bg1"/>
                </a:solidFill>
              </a:rPr>
              <a:t>Proračun hot-spot faktora</a:t>
            </a:r>
            <a:endParaRPr lang="en-US" sz="2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4490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1497" y="158234"/>
            <a:ext cx="110142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4000" spc="-5" dirty="0" smtClean="0">
                <a:solidFill>
                  <a:schemeClr val="accent2">
                    <a:lumMod val="50000"/>
                  </a:schemeClr>
                </a:solidFill>
              </a:rPr>
              <a:t>Metode termičkog modelovanja transformatora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4"/>
          <p:cNvSpPr/>
          <p:nvPr/>
        </p:nvSpPr>
        <p:spPr>
          <a:xfrm>
            <a:off x="301497" y="1116221"/>
            <a:ext cx="5611495" cy="798703"/>
          </a:xfrm>
          <a:custGeom>
            <a:avLst/>
            <a:gdLst/>
            <a:ahLst/>
            <a:cxnLst/>
            <a:rect l="l" t="t" r="r" b="b"/>
            <a:pathLst>
              <a:path w="5611495" h="513714">
                <a:moveTo>
                  <a:pt x="5525770" y="0"/>
                </a:moveTo>
                <a:lnTo>
                  <a:pt x="85598" y="0"/>
                </a:lnTo>
                <a:lnTo>
                  <a:pt x="52281" y="6731"/>
                </a:lnTo>
                <a:lnTo>
                  <a:pt x="25072" y="25082"/>
                </a:lnTo>
                <a:lnTo>
                  <a:pt x="6727" y="52292"/>
                </a:lnTo>
                <a:lnTo>
                  <a:pt x="0" y="85598"/>
                </a:lnTo>
                <a:lnTo>
                  <a:pt x="0" y="427989"/>
                </a:lnTo>
                <a:lnTo>
                  <a:pt x="6727" y="461295"/>
                </a:lnTo>
                <a:lnTo>
                  <a:pt x="25072" y="488505"/>
                </a:lnTo>
                <a:lnTo>
                  <a:pt x="52281" y="506857"/>
                </a:lnTo>
                <a:lnTo>
                  <a:pt x="85598" y="513588"/>
                </a:lnTo>
                <a:lnTo>
                  <a:pt x="5525770" y="513588"/>
                </a:lnTo>
                <a:lnTo>
                  <a:pt x="5559075" y="506857"/>
                </a:lnTo>
                <a:lnTo>
                  <a:pt x="5586285" y="488505"/>
                </a:lnTo>
                <a:lnTo>
                  <a:pt x="5604636" y="461295"/>
                </a:lnTo>
                <a:lnTo>
                  <a:pt x="5611368" y="427989"/>
                </a:lnTo>
                <a:lnTo>
                  <a:pt x="5611368" y="85598"/>
                </a:lnTo>
                <a:lnTo>
                  <a:pt x="5604636" y="52292"/>
                </a:lnTo>
                <a:lnTo>
                  <a:pt x="5586285" y="25082"/>
                </a:lnTo>
                <a:lnTo>
                  <a:pt x="5559075" y="6731"/>
                </a:lnTo>
                <a:lnTo>
                  <a:pt x="5525770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CFD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4" name="object 6"/>
          <p:cNvSpPr/>
          <p:nvPr/>
        </p:nvSpPr>
        <p:spPr>
          <a:xfrm>
            <a:off x="6245098" y="1116221"/>
            <a:ext cx="5676900" cy="777600"/>
          </a:xfrm>
          <a:custGeom>
            <a:avLst/>
            <a:gdLst/>
            <a:ahLst/>
            <a:cxnLst/>
            <a:rect l="l" t="t" r="r" b="b"/>
            <a:pathLst>
              <a:path w="5676900" h="515619">
                <a:moveTo>
                  <a:pt x="5591048" y="0"/>
                </a:moveTo>
                <a:lnTo>
                  <a:pt x="85851" y="0"/>
                </a:lnTo>
                <a:lnTo>
                  <a:pt x="52452" y="6752"/>
                </a:lnTo>
                <a:lnTo>
                  <a:pt x="25161" y="25161"/>
                </a:lnTo>
                <a:lnTo>
                  <a:pt x="6752" y="52452"/>
                </a:lnTo>
                <a:lnTo>
                  <a:pt x="0" y="85851"/>
                </a:lnTo>
                <a:lnTo>
                  <a:pt x="0" y="429260"/>
                </a:lnTo>
                <a:lnTo>
                  <a:pt x="6752" y="462659"/>
                </a:lnTo>
                <a:lnTo>
                  <a:pt x="25161" y="489950"/>
                </a:lnTo>
                <a:lnTo>
                  <a:pt x="52452" y="508359"/>
                </a:lnTo>
                <a:lnTo>
                  <a:pt x="85851" y="515112"/>
                </a:lnTo>
                <a:lnTo>
                  <a:pt x="5591048" y="515112"/>
                </a:lnTo>
                <a:lnTo>
                  <a:pt x="5624447" y="508359"/>
                </a:lnTo>
                <a:lnTo>
                  <a:pt x="5651738" y="489950"/>
                </a:lnTo>
                <a:lnTo>
                  <a:pt x="5670147" y="462659"/>
                </a:lnTo>
                <a:lnTo>
                  <a:pt x="5676900" y="429260"/>
                </a:lnTo>
                <a:lnTo>
                  <a:pt x="5676900" y="85851"/>
                </a:lnTo>
                <a:lnTo>
                  <a:pt x="5670147" y="52452"/>
                </a:lnTo>
                <a:lnTo>
                  <a:pt x="5651738" y="25161"/>
                </a:lnTo>
                <a:lnTo>
                  <a:pt x="5624447" y="6752"/>
                </a:lnTo>
                <a:lnTo>
                  <a:pt x="5591048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THNM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1497" y="1893821"/>
            <a:ext cx="5611495" cy="4964179"/>
          </a:xfrm>
          <a:prstGeom prst="rect">
            <a:avLst/>
          </a:prstGeom>
        </p:spPr>
        <p:txBody>
          <a:bodyPr vert="horz" wrap="square" lIns="0" tIns="148590" rIns="0" bIns="0" rtlCol="0">
            <a:spAutoFit/>
          </a:bodyPr>
          <a:lstStyle/>
          <a:p>
            <a:pPr marL="538480" marR="732790" indent="-457200">
              <a:spcBef>
                <a:spcPts val="1140"/>
              </a:spcBef>
              <a:buFont typeface="Arial" panose="020B0604020202020204" pitchFamily="34" charset="0"/>
              <a:buChar char="•"/>
              <a:tabLst>
                <a:tab pos="254635" algn="l"/>
              </a:tabLst>
            </a:pPr>
            <a:r>
              <a:rPr lang="sr-Latn-RS" sz="2800" dirty="0" smtClean="0">
                <a:solidFill>
                  <a:srgbClr val="00549F"/>
                </a:solidFill>
                <a:latin typeface="Arial"/>
                <a:cs typeface="Arial"/>
              </a:rPr>
              <a:t>Softveri bazirani na metodi konačnih elemenata</a:t>
            </a:r>
            <a:endParaRPr lang="sr-Cyrl-ME" sz="2800" dirty="0" smtClean="0">
              <a:solidFill>
                <a:srgbClr val="00549F"/>
              </a:solidFill>
              <a:latin typeface="Arial"/>
              <a:cs typeface="Arial"/>
            </a:endParaRPr>
          </a:p>
          <a:p>
            <a:pPr marL="538480" marR="732790" indent="-457200">
              <a:spcBef>
                <a:spcPts val="1140"/>
              </a:spcBef>
              <a:buFont typeface="Arial" panose="020B0604020202020204" pitchFamily="34" charset="0"/>
              <a:buChar char="+"/>
              <a:tabLst>
                <a:tab pos="254635" algn="l"/>
              </a:tabLst>
            </a:pPr>
            <a:r>
              <a:rPr lang="sr-Latn-RS" sz="2800" dirty="0" smtClean="0">
                <a:solidFill>
                  <a:srgbClr val="00B050"/>
                </a:solidFill>
                <a:latin typeface="Arial"/>
                <a:cs typeface="Arial"/>
              </a:rPr>
              <a:t>Detaljan uvid u termičku sliku transformatora</a:t>
            </a:r>
            <a:endParaRPr lang="sr-Latn-ME" sz="2800" dirty="0" smtClean="0">
              <a:solidFill>
                <a:srgbClr val="00B050"/>
              </a:solidFill>
              <a:latin typeface="Arial"/>
              <a:cs typeface="Arial"/>
            </a:endParaRPr>
          </a:p>
          <a:p>
            <a:pPr marL="538480" marR="732790" indent="-457200">
              <a:spcBef>
                <a:spcPts val="1140"/>
              </a:spcBef>
              <a:buFont typeface="Arial" panose="020B0604020202020204" pitchFamily="34" charset="0"/>
              <a:buChar char="-"/>
              <a:tabLst>
                <a:tab pos="254635" algn="l"/>
              </a:tabLst>
            </a:pPr>
            <a:r>
              <a:rPr lang="sr-Latn-RS" sz="2800" dirty="0" smtClean="0">
                <a:solidFill>
                  <a:srgbClr val="FF0000"/>
                </a:solidFill>
                <a:latin typeface="Arial"/>
                <a:cs typeface="Arial"/>
              </a:rPr>
              <a:t>Dugo vreme izvršenja simulacija</a:t>
            </a:r>
            <a:endParaRPr lang="sr-Cyrl-ME" sz="2800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538480" marR="732790" indent="-457200">
              <a:spcBef>
                <a:spcPts val="1140"/>
              </a:spcBef>
              <a:buFont typeface="Arial" panose="020B0604020202020204" pitchFamily="34" charset="0"/>
              <a:buChar char="-"/>
              <a:tabLst>
                <a:tab pos="254635" algn="l"/>
              </a:tabLst>
            </a:pPr>
            <a:r>
              <a:rPr lang="sr-Latn-RS" sz="2800" dirty="0" smtClean="0">
                <a:solidFill>
                  <a:srgbClr val="FF0000"/>
                </a:solidFill>
                <a:latin typeface="Arial"/>
                <a:cs typeface="Arial"/>
              </a:rPr>
              <a:t>Konvergencija</a:t>
            </a:r>
            <a:endParaRPr lang="sr-Cyrl-ME" sz="2800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538480" marR="732790" indent="-457200">
              <a:spcBef>
                <a:spcPts val="1140"/>
              </a:spcBef>
              <a:buFont typeface="Arial" panose="020B0604020202020204" pitchFamily="34" charset="0"/>
              <a:buChar char="•"/>
              <a:tabLst>
                <a:tab pos="254635" algn="l"/>
              </a:tabLst>
            </a:pPr>
            <a:r>
              <a:rPr lang="sr-Latn-RS" sz="2800" dirty="0" smtClean="0">
                <a:solidFill>
                  <a:srgbClr val="00549F"/>
                </a:solidFill>
                <a:latin typeface="Arial"/>
                <a:cs typeface="Arial"/>
              </a:rPr>
              <a:t>Osnova za realizaciju i poboljšanje </a:t>
            </a:r>
            <a:r>
              <a:rPr lang="en-US" sz="2800" dirty="0" smtClean="0">
                <a:solidFill>
                  <a:srgbClr val="00549F"/>
                </a:solidFill>
                <a:latin typeface="Arial"/>
                <a:cs typeface="Arial"/>
              </a:rPr>
              <a:t>THNM</a:t>
            </a:r>
            <a:endParaRPr lang="sr-Cyrl-ME" sz="3600" strike="sngStrike" dirty="0" smtClean="0">
              <a:solidFill>
                <a:srgbClr val="00549F"/>
              </a:solidFill>
              <a:latin typeface="Arial"/>
              <a:cs typeface="Arial"/>
            </a:endParaRPr>
          </a:p>
          <a:p>
            <a:pPr marL="81280" marR="732790">
              <a:lnSpc>
                <a:spcPts val="1750"/>
              </a:lnSpc>
              <a:spcBef>
                <a:spcPts val="1140"/>
              </a:spcBef>
              <a:tabLst>
                <a:tab pos="254635" algn="l"/>
              </a:tabLst>
            </a:pPr>
            <a:endParaRPr lang="sr-Latn-ME" sz="3600" strike="sngStrike" dirty="0" smtClean="0">
              <a:solidFill>
                <a:srgbClr val="00549F"/>
              </a:solidFill>
              <a:latin typeface="Arial"/>
              <a:cs typeface="Arial"/>
            </a:endParaRPr>
          </a:p>
        </p:txBody>
      </p:sp>
      <p:sp>
        <p:nvSpPr>
          <p:cNvPr id="6" name="object 5"/>
          <p:cNvSpPr txBox="1"/>
          <p:nvPr/>
        </p:nvSpPr>
        <p:spPr>
          <a:xfrm>
            <a:off x="6245098" y="1893821"/>
            <a:ext cx="5676900" cy="3530454"/>
          </a:xfrm>
          <a:prstGeom prst="rect">
            <a:avLst/>
          </a:prstGeom>
        </p:spPr>
        <p:txBody>
          <a:bodyPr vert="horz" wrap="square" lIns="0" tIns="148590" rIns="0" bIns="0" rtlCol="0">
            <a:spAutoFit/>
          </a:bodyPr>
          <a:lstStyle/>
          <a:p>
            <a:pPr marL="538480" marR="732790" indent="-457200">
              <a:spcBef>
                <a:spcPts val="1140"/>
              </a:spcBef>
              <a:buFont typeface="Arial" panose="020B0604020202020204" pitchFamily="34" charset="0"/>
              <a:buChar char="•"/>
              <a:tabLst>
                <a:tab pos="254635" algn="l"/>
              </a:tabLst>
            </a:pPr>
            <a:r>
              <a:rPr lang="sr-Latn-RS" sz="2800" dirty="0" smtClean="0">
                <a:solidFill>
                  <a:srgbClr val="00549F"/>
                </a:solidFill>
                <a:latin typeface="Arial"/>
                <a:cs typeface="Arial"/>
              </a:rPr>
              <a:t>Hidraulička i termička mreža</a:t>
            </a:r>
            <a:endParaRPr lang="sr-Cyrl-ME" sz="2800" dirty="0" smtClean="0">
              <a:solidFill>
                <a:srgbClr val="00549F"/>
              </a:solidFill>
              <a:latin typeface="Arial"/>
              <a:cs typeface="Arial"/>
            </a:endParaRPr>
          </a:p>
          <a:p>
            <a:pPr marL="538480" marR="732790" indent="-457200">
              <a:spcBef>
                <a:spcPts val="1140"/>
              </a:spcBef>
              <a:buFont typeface="Arial" panose="020B0604020202020204" pitchFamily="34" charset="0"/>
              <a:buChar char="-"/>
              <a:tabLst>
                <a:tab pos="254635" algn="l"/>
              </a:tabLst>
            </a:pPr>
            <a:r>
              <a:rPr lang="sr-Latn-RS" sz="2800" dirty="0" smtClean="0">
                <a:solidFill>
                  <a:srgbClr val="FF0000"/>
                </a:solidFill>
                <a:latin typeface="Arial"/>
                <a:cs typeface="Arial"/>
              </a:rPr>
              <a:t>Model sa koncentrisanim parametrima</a:t>
            </a:r>
            <a:endParaRPr lang="sr-Cyrl-ME" sz="2800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538480" marR="732790" indent="-457200">
              <a:spcBef>
                <a:spcPts val="1140"/>
              </a:spcBef>
              <a:buFont typeface="Arial" panose="020B0604020202020204" pitchFamily="34" charset="0"/>
              <a:buChar char="+"/>
              <a:tabLst>
                <a:tab pos="254635" algn="l"/>
              </a:tabLst>
            </a:pPr>
            <a:r>
              <a:rPr lang="sr-Latn-RS" sz="2800" dirty="0" smtClean="0">
                <a:solidFill>
                  <a:srgbClr val="00B050"/>
                </a:solidFill>
                <a:latin typeface="Arial"/>
                <a:cs typeface="Arial"/>
              </a:rPr>
              <a:t>Praktično primenjiv</a:t>
            </a:r>
            <a:endParaRPr lang="sr-Cyrl-ME" sz="2800" dirty="0" smtClean="0">
              <a:solidFill>
                <a:srgbClr val="00B050"/>
              </a:solidFill>
              <a:latin typeface="Arial"/>
              <a:cs typeface="Arial"/>
            </a:endParaRPr>
          </a:p>
          <a:p>
            <a:pPr marL="538480" marR="732790" indent="-457200">
              <a:spcBef>
                <a:spcPts val="1140"/>
              </a:spcBef>
              <a:buFont typeface="Arial" panose="020B0604020202020204" pitchFamily="34" charset="0"/>
              <a:buChar char="-"/>
              <a:tabLst>
                <a:tab pos="254635" algn="l"/>
              </a:tabLst>
            </a:pPr>
            <a:r>
              <a:rPr lang="sr-Latn-RS" sz="2800" dirty="0" smtClean="0">
                <a:solidFill>
                  <a:srgbClr val="FF0000"/>
                </a:solidFill>
                <a:latin typeface="Arial"/>
                <a:cs typeface="Arial"/>
              </a:rPr>
              <a:t>Aproksimacije</a:t>
            </a:r>
            <a:endParaRPr lang="sr-Cyrl-ME" sz="2800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81280" marR="732790">
              <a:lnSpc>
                <a:spcPts val="1750"/>
              </a:lnSpc>
              <a:spcBef>
                <a:spcPts val="1140"/>
              </a:spcBef>
              <a:tabLst>
                <a:tab pos="254635" algn="l"/>
              </a:tabLst>
            </a:pPr>
            <a:endParaRPr lang="sr-Latn-ME" sz="3600" strike="sngStrike" dirty="0" smtClean="0">
              <a:solidFill>
                <a:srgbClr val="00549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9254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274319" y="191973"/>
            <a:ext cx="8615681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sr-Latn-RS" sz="4000" spc="-5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Hidraulička šema namotaja (nema inverznog strujanja ulja)</a:t>
            </a:r>
            <a:endParaRPr lang="sr-Cyrl-ME" sz="40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9863279"/>
              </p:ext>
            </p:extLst>
          </p:nvPr>
        </p:nvGraphicFramePr>
        <p:xfrm>
          <a:off x="8197285" y="46037"/>
          <a:ext cx="2283901" cy="6626225"/>
        </p:xfrm>
        <a:graphic>
          <a:graphicData uri="http://schemas.openxmlformats.org/presentationml/2006/ole">
            <p:oleObj spid="_x0000_s1031" name="Visio" r:id="rId3" imgW="2483766" imgH="7231388" progId="Visio.Drawing.15">
              <p:embed/>
            </p:oleObj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4319" y="1760537"/>
            <a:ext cx="5075188" cy="4137024"/>
          </a:xfrm>
          <a:prstGeom prst="rect">
            <a:avLst/>
          </a:prstGeom>
        </p:spPr>
      </p:pic>
      <p:grpSp>
        <p:nvGrpSpPr>
          <p:cNvPr id="5" name="object 27"/>
          <p:cNvGrpSpPr/>
          <p:nvPr/>
        </p:nvGrpSpPr>
        <p:grpSpPr>
          <a:xfrm>
            <a:off x="5349507" y="3113962"/>
            <a:ext cx="2410480" cy="939800"/>
            <a:chOff x="3402330" y="934973"/>
            <a:chExt cx="1170940" cy="1022985"/>
          </a:xfrm>
        </p:grpSpPr>
        <p:sp>
          <p:nvSpPr>
            <p:cNvPr id="6" name="object 28"/>
            <p:cNvSpPr/>
            <p:nvPr/>
          </p:nvSpPr>
          <p:spPr>
            <a:xfrm>
              <a:off x="3402330" y="934973"/>
              <a:ext cx="1170940" cy="1022985"/>
            </a:xfrm>
            <a:custGeom>
              <a:avLst/>
              <a:gdLst/>
              <a:ahLst/>
              <a:cxnLst/>
              <a:rect l="l" t="t" r="r" b="b"/>
              <a:pathLst>
                <a:path w="1170939" h="1022985">
                  <a:moveTo>
                    <a:pt x="659130" y="0"/>
                  </a:moveTo>
                  <a:lnTo>
                    <a:pt x="659130" y="153390"/>
                  </a:lnTo>
                  <a:lnTo>
                    <a:pt x="0" y="153390"/>
                  </a:lnTo>
                  <a:lnTo>
                    <a:pt x="0" y="869213"/>
                  </a:lnTo>
                  <a:lnTo>
                    <a:pt x="659130" y="869213"/>
                  </a:lnTo>
                  <a:lnTo>
                    <a:pt x="659130" y="1022603"/>
                  </a:lnTo>
                  <a:lnTo>
                    <a:pt x="1170432" y="511301"/>
                  </a:lnTo>
                  <a:lnTo>
                    <a:pt x="659130" y="0"/>
                  </a:lnTo>
                  <a:close/>
                </a:path>
              </a:pathLst>
            </a:custGeom>
            <a:solidFill>
              <a:schemeClr val="accent2">
                <a:lumMod val="50000"/>
                <a:alpha val="33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29"/>
            <p:cNvSpPr/>
            <p:nvPr/>
          </p:nvSpPr>
          <p:spPr>
            <a:xfrm>
              <a:off x="3402330" y="934973"/>
              <a:ext cx="1170940" cy="1022985"/>
            </a:xfrm>
            <a:custGeom>
              <a:avLst/>
              <a:gdLst/>
              <a:ahLst/>
              <a:cxnLst/>
              <a:rect l="l" t="t" r="r" b="b"/>
              <a:pathLst>
                <a:path w="1170939" h="1022985">
                  <a:moveTo>
                    <a:pt x="0" y="153390"/>
                  </a:moveTo>
                  <a:lnTo>
                    <a:pt x="659130" y="153390"/>
                  </a:lnTo>
                  <a:lnTo>
                    <a:pt x="659130" y="0"/>
                  </a:lnTo>
                  <a:lnTo>
                    <a:pt x="1170432" y="511301"/>
                  </a:lnTo>
                  <a:lnTo>
                    <a:pt x="659130" y="1022603"/>
                  </a:lnTo>
                  <a:lnTo>
                    <a:pt x="659130" y="869213"/>
                  </a:lnTo>
                  <a:lnTo>
                    <a:pt x="0" y="869213"/>
                  </a:lnTo>
                  <a:lnTo>
                    <a:pt x="0" y="153390"/>
                  </a:lnTo>
                  <a:close/>
                </a:path>
              </a:pathLst>
            </a:custGeom>
            <a:ln w="19812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Picture 4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18484" y="3113962"/>
            <a:ext cx="1208953" cy="1394093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9497291" y="4800600"/>
            <a:ext cx="927404" cy="623455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9497291" y="3069167"/>
            <a:ext cx="1421193" cy="1731433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0424695" y="4552850"/>
            <a:ext cx="1702742" cy="871207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4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9166" y="4475398"/>
            <a:ext cx="1244821" cy="1652352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8197285" y="5495243"/>
            <a:ext cx="927404" cy="623455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flipH="1" flipV="1">
            <a:off x="7101816" y="4458531"/>
            <a:ext cx="1095469" cy="1036712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7063987" y="6118699"/>
            <a:ext cx="1133298" cy="48058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91847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642619" y="2467789"/>
            <a:ext cx="8272781" cy="8585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sr-Latn-RS" sz="5500" spc="-5" dirty="0" smtClean="0">
                <a:solidFill>
                  <a:schemeClr val="accent2">
                    <a:lumMod val="50000"/>
                  </a:schemeClr>
                </a:solidFill>
              </a:rPr>
              <a:t>Inverzno strujanje ulja</a:t>
            </a:r>
            <a:endParaRPr lang="sr-Cyrl-ME" sz="55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5825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2321" y="10459"/>
            <a:ext cx="79437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sr-Latn-RS" sz="4000" spc="-5" dirty="0" smtClean="0">
                <a:solidFill>
                  <a:schemeClr val="accent2">
                    <a:lumMod val="50000"/>
                  </a:schemeClr>
                </a:solidFill>
              </a:rPr>
              <a:t>Hidraulička šema namotaja </a:t>
            </a:r>
            <a:r>
              <a:rPr lang="sr-Cyrl-ME" sz="4000" spc="-5" dirty="0" smtClean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sr-Latn-RS" sz="4000" spc="-5" dirty="0" smtClean="0">
                <a:solidFill>
                  <a:schemeClr val="accent2">
                    <a:lumMod val="50000"/>
                  </a:schemeClr>
                </a:solidFill>
              </a:rPr>
              <a:t>postoji inverzno strujanje ulja</a:t>
            </a:r>
            <a:r>
              <a:rPr lang="sr-Cyrl-ME" sz="4000" spc="-5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endParaRPr lang="sr-Cyrl-ME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2321" y="1513560"/>
            <a:ext cx="5735049" cy="4825999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37404881"/>
              </p:ext>
            </p:extLst>
          </p:nvPr>
        </p:nvGraphicFramePr>
        <p:xfrm>
          <a:off x="8401707" y="-6350"/>
          <a:ext cx="2008596" cy="6781800"/>
        </p:xfrm>
        <a:graphic>
          <a:graphicData uri="http://schemas.openxmlformats.org/presentationml/2006/ole">
            <p:oleObj spid="_x0000_s2054" name="Visio" r:id="rId4" imgW="2476535" imgH="8366902" progId="Visio.Drawing.15">
              <p:embed/>
            </p:oleObj>
          </a:graphicData>
        </a:graphic>
      </p:graphicFrame>
      <p:grpSp>
        <p:nvGrpSpPr>
          <p:cNvPr id="5" name="object 27"/>
          <p:cNvGrpSpPr/>
          <p:nvPr/>
        </p:nvGrpSpPr>
        <p:grpSpPr>
          <a:xfrm>
            <a:off x="5629276" y="3324225"/>
            <a:ext cx="2410480" cy="939800"/>
            <a:chOff x="3402330" y="934973"/>
            <a:chExt cx="1170940" cy="1022985"/>
          </a:xfrm>
        </p:grpSpPr>
        <p:sp>
          <p:nvSpPr>
            <p:cNvPr id="6" name="object 28"/>
            <p:cNvSpPr/>
            <p:nvPr/>
          </p:nvSpPr>
          <p:spPr>
            <a:xfrm>
              <a:off x="3402330" y="934973"/>
              <a:ext cx="1170940" cy="1022985"/>
            </a:xfrm>
            <a:custGeom>
              <a:avLst/>
              <a:gdLst/>
              <a:ahLst/>
              <a:cxnLst/>
              <a:rect l="l" t="t" r="r" b="b"/>
              <a:pathLst>
                <a:path w="1170939" h="1022985">
                  <a:moveTo>
                    <a:pt x="659130" y="0"/>
                  </a:moveTo>
                  <a:lnTo>
                    <a:pt x="659130" y="153390"/>
                  </a:lnTo>
                  <a:lnTo>
                    <a:pt x="0" y="153390"/>
                  </a:lnTo>
                  <a:lnTo>
                    <a:pt x="0" y="869213"/>
                  </a:lnTo>
                  <a:lnTo>
                    <a:pt x="659130" y="869213"/>
                  </a:lnTo>
                  <a:lnTo>
                    <a:pt x="659130" y="1022603"/>
                  </a:lnTo>
                  <a:lnTo>
                    <a:pt x="1170432" y="511301"/>
                  </a:lnTo>
                  <a:lnTo>
                    <a:pt x="65913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33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29"/>
            <p:cNvSpPr/>
            <p:nvPr/>
          </p:nvSpPr>
          <p:spPr>
            <a:xfrm>
              <a:off x="3402330" y="934973"/>
              <a:ext cx="1170940" cy="1022985"/>
            </a:xfrm>
            <a:custGeom>
              <a:avLst/>
              <a:gdLst/>
              <a:ahLst/>
              <a:cxnLst/>
              <a:rect l="l" t="t" r="r" b="b"/>
              <a:pathLst>
                <a:path w="1170939" h="1022985">
                  <a:moveTo>
                    <a:pt x="0" y="153390"/>
                  </a:moveTo>
                  <a:lnTo>
                    <a:pt x="659130" y="153390"/>
                  </a:lnTo>
                  <a:lnTo>
                    <a:pt x="659130" y="0"/>
                  </a:lnTo>
                  <a:lnTo>
                    <a:pt x="1170432" y="511301"/>
                  </a:lnTo>
                  <a:lnTo>
                    <a:pt x="659130" y="1022603"/>
                  </a:lnTo>
                  <a:lnTo>
                    <a:pt x="659130" y="869213"/>
                  </a:lnTo>
                  <a:lnTo>
                    <a:pt x="0" y="869213"/>
                  </a:lnTo>
                  <a:lnTo>
                    <a:pt x="0" y="153390"/>
                  </a:lnTo>
                  <a:close/>
                </a:path>
              </a:pathLst>
            </a:custGeom>
            <a:ln w="19812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Picture 3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72254" y="2924176"/>
            <a:ext cx="1007246" cy="1479550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9744015" y="3384550"/>
            <a:ext cx="581085" cy="758825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0325100" y="2898246"/>
            <a:ext cx="420053" cy="486304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0325100" y="4143375"/>
            <a:ext cx="447154" cy="260352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143000" y="4985657"/>
            <a:ext cx="3374571" cy="674914"/>
          </a:xfrm>
          <a:prstGeom prst="rect">
            <a:avLst/>
          </a:prstGeom>
          <a:solidFill>
            <a:schemeClr val="accent1">
              <a:alpha val="0"/>
            </a:schemeClr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6361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68254" y="1089253"/>
            <a:ext cx="7099300" cy="5003800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328872" y="221734"/>
            <a:ext cx="105397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4000" spc="-5" dirty="0" smtClean="0">
                <a:solidFill>
                  <a:schemeClr val="accent2">
                    <a:lumMod val="50000"/>
                  </a:schemeClr>
                </a:solidFill>
              </a:rPr>
              <a:t>Skup podataka na kome su izvršeni proračuni</a:t>
            </a:r>
            <a:endParaRPr lang="en-US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object 5"/>
          <p:cNvSpPr txBox="1"/>
          <p:nvPr/>
        </p:nvSpPr>
        <p:spPr>
          <a:xfrm>
            <a:off x="250148" y="4193407"/>
            <a:ext cx="5312452" cy="3348353"/>
          </a:xfrm>
          <a:prstGeom prst="rect">
            <a:avLst/>
          </a:prstGeom>
        </p:spPr>
        <p:txBody>
          <a:bodyPr vert="horz" wrap="square" lIns="0" tIns="148590" rIns="0" bIns="0" rtlCol="0">
            <a:spAutoFit/>
          </a:bodyPr>
          <a:lstStyle/>
          <a:p>
            <a:pPr marL="254000" marR="732790" indent="-172720">
              <a:spcBef>
                <a:spcPts val="1140"/>
              </a:spcBef>
              <a:buChar char="•"/>
              <a:tabLst>
                <a:tab pos="254635" algn="l"/>
              </a:tabLst>
            </a:pPr>
            <a:r>
              <a:rPr lang="sr-Latn-RS" sz="2200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Broj radijalnih kanala glavnih sekcija</a:t>
            </a:r>
            <a:endParaRPr lang="sr-Cyrl-ME" sz="2200" dirty="0" smtClean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  <a:p>
            <a:pPr marL="254000" marR="732790" indent="-172720">
              <a:spcBef>
                <a:spcPts val="1140"/>
              </a:spcBef>
              <a:buChar char="•"/>
              <a:tabLst>
                <a:tab pos="254635" algn="l"/>
              </a:tabLst>
            </a:pPr>
            <a:r>
              <a:rPr lang="sr-Latn-RS" sz="2200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Brzine ulja na ulasku u namotaj</a:t>
            </a:r>
            <a:endParaRPr lang="sr-Latn-ME" sz="2200" dirty="0" smtClean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  <a:p>
            <a:pPr marL="254000" marR="732790" indent="-172720">
              <a:spcBef>
                <a:spcPts val="1140"/>
              </a:spcBef>
              <a:buChar char="•"/>
              <a:tabLst>
                <a:tab pos="254635" algn="l"/>
              </a:tabLst>
            </a:pPr>
            <a:r>
              <a:rPr lang="sr-Latn-RS" sz="2200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Temperatura ulja na ulasku u namotaj</a:t>
            </a:r>
          </a:p>
          <a:p>
            <a:pPr marL="254000" marR="732790" indent="-172720">
              <a:spcBef>
                <a:spcPts val="1140"/>
              </a:spcBef>
              <a:buChar char="•"/>
              <a:tabLst>
                <a:tab pos="254635" algn="l"/>
              </a:tabLst>
            </a:pPr>
            <a:r>
              <a:rPr lang="sr-Latn-RS" sz="2200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Gubici povećani za 30%</a:t>
            </a:r>
            <a:endParaRPr lang="sr-Cyrl-ME" sz="2200" dirty="0" smtClean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  <a:p>
            <a:pPr marL="81280" marR="732790">
              <a:lnSpc>
                <a:spcPts val="1750"/>
              </a:lnSpc>
              <a:spcBef>
                <a:spcPts val="1140"/>
              </a:spcBef>
              <a:tabLst>
                <a:tab pos="254635" algn="l"/>
              </a:tabLst>
            </a:pPr>
            <a:endParaRPr lang="sr-Cyrl-ME" sz="3600" strike="sngStrike" dirty="0" smtClean="0">
              <a:solidFill>
                <a:srgbClr val="00549F"/>
              </a:solidFill>
              <a:latin typeface="Arial"/>
              <a:cs typeface="Arial"/>
            </a:endParaRPr>
          </a:p>
          <a:p>
            <a:pPr marL="81280" marR="732790">
              <a:lnSpc>
                <a:spcPts val="1750"/>
              </a:lnSpc>
              <a:spcBef>
                <a:spcPts val="1140"/>
              </a:spcBef>
              <a:tabLst>
                <a:tab pos="254635" algn="l"/>
              </a:tabLst>
            </a:pPr>
            <a:endParaRPr lang="sr-Latn-ME" sz="3600" strike="sngStrike" dirty="0" smtClean="0">
              <a:solidFill>
                <a:srgbClr val="00549F"/>
              </a:solidFill>
              <a:latin typeface="Arial"/>
              <a:cs typeface="Arial"/>
            </a:endParaRPr>
          </a:p>
        </p:txBody>
      </p:sp>
      <p:grpSp>
        <p:nvGrpSpPr>
          <p:cNvPr id="5" name="object 10"/>
          <p:cNvGrpSpPr/>
          <p:nvPr/>
        </p:nvGrpSpPr>
        <p:grpSpPr>
          <a:xfrm>
            <a:off x="229360" y="1122426"/>
            <a:ext cx="4676015" cy="687324"/>
            <a:chOff x="6915910" y="2322576"/>
            <a:chExt cx="2228215" cy="358140"/>
          </a:xfrm>
        </p:grpSpPr>
        <p:sp>
          <p:nvSpPr>
            <p:cNvPr id="6" name="object 11"/>
            <p:cNvSpPr/>
            <p:nvPr/>
          </p:nvSpPr>
          <p:spPr>
            <a:xfrm>
              <a:off x="7081265" y="2660904"/>
              <a:ext cx="2063114" cy="20320"/>
            </a:xfrm>
            <a:custGeom>
              <a:avLst/>
              <a:gdLst/>
              <a:ahLst/>
              <a:cxnLst/>
              <a:rect l="l" t="t" r="r" b="b"/>
              <a:pathLst>
                <a:path w="2063115" h="20319">
                  <a:moveTo>
                    <a:pt x="0" y="19812"/>
                  </a:moveTo>
                  <a:lnTo>
                    <a:pt x="2062733" y="19812"/>
                  </a:lnTo>
                  <a:lnTo>
                    <a:pt x="2062733" y="0"/>
                  </a:lnTo>
                  <a:lnTo>
                    <a:pt x="0" y="0"/>
                  </a:lnTo>
                  <a:lnTo>
                    <a:pt x="0" y="19812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12"/>
            <p:cNvSpPr/>
            <p:nvPr/>
          </p:nvSpPr>
          <p:spPr>
            <a:xfrm>
              <a:off x="6925816" y="2332482"/>
              <a:ext cx="1149350" cy="337185"/>
            </a:xfrm>
            <a:custGeom>
              <a:avLst/>
              <a:gdLst/>
              <a:ahLst/>
              <a:cxnLst/>
              <a:rect l="l" t="t" r="r" b="b"/>
              <a:pathLst>
                <a:path w="1149350" h="337185">
                  <a:moveTo>
                    <a:pt x="1092949" y="0"/>
                  </a:moveTo>
                  <a:lnTo>
                    <a:pt x="56146" y="0"/>
                  </a:lnTo>
                  <a:lnTo>
                    <a:pt x="34290" y="4411"/>
                  </a:lnTo>
                  <a:lnTo>
                    <a:pt x="16443" y="16443"/>
                  </a:lnTo>
                  <a:lnTo>
                    <a:pt x="4411" y="34290"/>
                  </a:lnTo>
                  <a:lnTo>
                    <a:pt x="0" y="56146"/>
                  </a:lnTo>
                  <a:lnTo>
                    <a:pt x="0" y="336804"/>
                  </a:lnTo>
                  <a:lnTo>
                    <a:pt x="1149096" y="336804"/>
                  </a:lnTo>
                  <a:lnTo>
                    <a:pt x="1149096" y="56146"/>
                  </a:lnTo>
                  <a:lnTo>
                    <a:pt x="1144684" y="34290"/>
                  </a:lnTo>
                  <a:lnTo>
                    <a:pt x="1132652" y="16443"/>
                  </a:lnTo>
                  <a:lnTo>
                    <a:pt x="1114806" y="4411"/>
                  </a:lnTo>
                  <a:lnTo>
                    <a:pt x="1092949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13"/>
            <p:cNvSpPr/>
            <p:nvPr/>
          </p:nvSpPr>
          <p:spPr>
            <a:xfrm>
              <a:off x="6925816" y="2332482"/>
              <a:ext cx="1149350" cy="337185"/>
            </a:xfrm>
            <a:custGeom>
              <a:avLst/>
              <a:gdLst/>
              <a:ahLst/>
              <a:cxnLst/>
              <a:rect l="l" t="t" r="r" b="b"/>
              <a:pathLst>
                <a:path w="1149350" h="337185">
                  <a:moveTo>
                    <a:pt x="56146" y="0"/>
                  </a:moveTo>
                  <a:lnTo>
                    <a:pt x="1092949" y="0"/>
                  </a:lnTo>
                  <a:lnTo>
                    <a:pt x="1114806" y="4411"/>
                  </a:lnTo>
                  <a:lnTo>
                    <a:pt x="1132652" y="16443"/>
                  </a:lnTo>
                  <a:lnTo>
                    <a:pt x="1144684" y="34290"/>
                  </a:lnTo>
                  <a:lnTo>
                    <a:pt x="1149096" y="56146"/>
                  </a:lnTo>
                  <a:lnTo>
                    <a:pt x="1149096" y="336804"/>
                  </a:lnTo>
                  <a:lnTo>
                    <a:pt x="0" y="336804"/>
                  </a:lnTo>
                  <a:lnTo>
                    <a:pt x="0" y="56146"/>
                  </a:lnTo>
                  <a:lnTo>
                    <a:pt x="4411" y="34290"/>
                  </a:lnTo>
                  <a:lnTo>
                    <a:pt x="16443" y="16443"/>
                  </a:lnTo>
                  <a:lnTo>
                    <a:pt x="34290" y="4411"/>
                  </a:lnTo>
                  <a:lnTo>
                    <a:pt x="56146" y="0"/>
                  </a:lnTo>
                  <a:close/>
                </a:path>
              </a:pathLst>
            </a:custGeom>
            <a:ln w="19812">
              <a:solidFill>
                <a:srgbClr val="DEDE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87802" y="1095659"/>
            <a:ext cx="31217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100" dirty="0" smtClean="0">
                <a:solidFill>
                  <a:schemeClr val="bg1"/>
                </a:solidFill>
              </a:rPr>
              <a:t>Realna konstrukcija namotaja</a:t>
            </a:r>
            <a:endParaRPr lang="en-US" sz="21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7802" y="1954597"/>
            <a:ext cx="5209698" cy="1526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0" marR="732790" indent="-172720">
              <a:spcBef>
                <a:spcPts val="1140"/>
              </a:spcBef>
              <a:buChar char="•"/>
              <a:tabLst>
                <a:tab pos="254635" algn="l"/>
              </a:tabLst>
            </a:pPr>
            <a:r>
              <a:rPr lang="en-US" sz="21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4 </a:t>
            </a:r>
            <a:r>
              <a:rPr lang="sr-Latn-RS" sz="2100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glavne sekcije namotaja sa </a:t>
            </a:r>
            <a:r>
              <a:rPr lang="sr-Cyrl-ME" sz="2100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20 </a:t>
            </a:r>
            <a:r>
              <a:rPr lang="sr-Latn-RS" sz="2100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radijalnih kanala</a:t>
            </a:r>
            <a:endParaRPr lang="sr-Cyrl-ME" sz="2100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  <a:p>
            <a:pPr marL="254000" marR="732790" indent="-172720">
              <a:spcBef>
                <a:spcPts val="1140"/>
              </a:spcBef>
              <a:buChar char="•"/>
              <a:tabLst>
                <a:tab pos="254635" algn="l"/>
              </a:tabLst>
            </a:pPr>
            <a:r>
              <a:rPr lang="sr-Latn-RS" sz="2100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Mala ulazna sekcija sa </a:t>
            </a:r>
            <a:r>
              <a:rPr lang="sr-Cyrl-ME" sz="2100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3 </a:t>
            </a:r>
            <a:r>
              <a:rPr lang="sr-Latn-RS" sz="2100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radijalna kanala</a:t>
            </a:r>
            <a:endParaRPr lang="en-US" sz="2100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  <p:grpSp>
        <p:nvGrpSpPr>
          <p:cNvPr id="11" name="object 10"/>
          <p:cNvGrpSpPr/>
          <p:nvPr/>
        </p:nvGrpSpPr>
        <p:grpSpPr>
          <a:xfrm>
            <a:off x="186936" y="3572142"/>
            <a:ext cx="4676015" cy="687324"/>
            <a:chOff x="6915910" y="2322576"/>
            <a:chExt cx="2228215" cy="358140"/>
          </a:xfrm>
        </p:grpSpPr>
        <p:sp>
          <p:nvSpPr>
            <p:cNvPr id="12" name="object 11"/>
            <p:cNvSpPr/>
            <p:nvPr/>
          </p:nvSpPr>
          <p:spPr>
            <a:xfrm>
              <a:off x="7081265" y="2660904"/>
              <a:ext cx="2063114" cy="20320"/>
            </a:xfrm>
            <a:custGeom>
              <a:avLst/>
              <a:gdLst/>
              <a:ahLst/>
              <a:cxnLst/>
              <a:rect l="l" t="t" r="r" b="b"/>
              <a:pathLst>
                <a:path w="2063115" h="20319">
                  <a:moveTo>
                    <a:pt x="0" y="19812"/>
                  </a:moveTo>
                  <a:lnTo>
                    <a:pt x="2062733" y="19812"/>
                  </a:lnTo>
                  <a:lnTo>
                    <a:pt x="2062733" y="0"/>
                  </a:lnTo>
                  <a:lnTo>
                    <a:pt x="0" y="0"/>
                  </a:lnTo>
                  <a:lnTo>
                    <a:pt x="0" y="19812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2"/>
            <p:cNvSpPr/>
            <p:nvPr/>
          </p:nvSpPr>
          <p:spPr>
            <a:xfrm>
              <a:off x="6925816" y="2332482"/>
              <a:ext cx="1149350" cy="337185"/>
            </a:xfrm>
            <a:custGeom>
              <a:avLst/>
              <a:gdLst/>
              <a:ahLst/>
              <a:cxnLst/>
              <a:rect l="l" t="t" r="r" b="b"/>
              <a:pathLst>
                <a:path w="1149350" h="337185">
                  <a:moveTo>
                    <a:pt x="1092949" y="0"/>
                  </a:moveTo>
                  <a:lnTo>
                    <a:pt x="56146" y="0"/>
                  </a:lnTo>
                  <a:lnTo>
                    <a:pt x="34290" y="4411"/>
                  </a:lnTo>
                  <a:lnTo>
                    <a:pt x="16443" y="16443"/>
                  </a:lnTo>
                  <a:lnTo>
                    <a:pt x="4411" y="34290"/>
                  </a:lnTo>
                  <a:lnTo>
                    <a:pt x="0" y="56146"/>
                  </a:lnTo>
                  <a:lnTo>
                    <a:pt x="0" y="336804"/>
                  </a:lnTo>
                  <a:lnTo>
                    <a:pt x="1149096" y="336804"/>
                  </a:lnTo>
                  <a:lnTo>
                    <a:pt x="1149096" y="56146"/>
                  </a:lnTo>
                  <a:lnTo>
                    <a:pt x="1144684" y="34290"/>
                  </a:lnTo>
                  <a:lnTo>
                    <a:pt x="1132652" y="16443"/>
                  </a:lnTo>
                  <a:lnTo>
                    <a:pt x="1114806" y="4411"/>
                  </a:lnTo>
                  <a:lnTo>
                    <a:pt x="1092949" y="0"/>
                  </a:lnTo>
                  <a:close/>
                </a:path>
              </a:pathLst>
            </a:custGeom>
            <a:solidFill>
              <a:srgbClr val="00B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3"/>
            <p:cNvSpPr/>
            <p:nvPr/>
          </p:nvSpPr>
          <p:spPr>
            <a:xfrm>
              <a:off x="6925816" y="2332482"/>
              <a:ext cx="1149350" cy="337185"/>
            </a:xfrm>
            <a:custGeom>
              <a:avLst/>
              <a:gdLst/>
              <a:ahLst/>
              <a:cxnLst/>
              <a:rect l="l" t="t" r="r" b="b"/>
              <a:pathLst>
                <a:path w="1149350" h="337185">
                  <a:moveTo>
                    <a:pt x="56146" y="0"/>
                  </a:moveTo>
                  <a:lnTo>
                    <a:pt x="1092949" y="0"/>
                  </a:lnTo>
                  <a:lnTo>
                    <a:pt x="1114806" y="4411"/>
                  </a:lnTo>
                  <a:lnTo>
                    <a:pt x="1132652" y="16443"/>
                  </a:lnTo>
                  <a:lnTo>
                    <a:pt x="1144684" y="34290"/>
                  </a:lnTo>
                  <a:lnTo>
                    <a:pt x="1149096" y="56146"/>
                  </a:lnTo>
                  <a:lnTo>
                    <a:pt x="1149096" y="336804"/>
                  </a:lnTo>
                  <a:lnTo>
                    <a:pt x="0" y="336804"/>
                  </a:lnTo>
                  <a:lnTo>
                    <a:pt x="0" y="56146"/>
                  </a:lnTo>
                  <a:lnTo>
                    <a:pt x="4411" y="34290"/>
                  </a:lnTo>
                  <a:lnTo>
                    <a:pt x="16443" y="16443"/>
                  </a:lnTo>
                  <a:lnTo>
                    <a:pt x="34290" y="4411"/>
                  </a:lnTo>
                  <a:lnTo>
                    <a:pt x="56146" y="0"/>
                  </a:lnTo>
                  <a:close/>
                </a:path>
              </a:pathLst>
            </a:custGeom>
            <a:ln w="19812">
              <a:solidFill>
                <a:srgbClr val="DEDE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07724" y="3699263"/>
            <a:ext cx="31217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ME" sz="2200" dirty="0" smtClean="0">
                <a:solidFill>
                  <a:schemeClr val="bg1"/>
                </a:solidFill>
              </a:rPr>
              <a:t>Модификације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62416" y="3376097"/>
            <a:ext cx="1549400" cy="646331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549F"/>
                </a:solidFill>
              </a:rPr>
              <a:t>ONAF</a:t>
            </a:r>
          </a:p>
          <a:p>
            <a:pPr algn="ctr"/>
            <a:r>
              <a:rPr lang="en-US" dirty="0" smtClean="0">
                <a:solidFill>
                  <a:srgbClr val="00549F"/>
                </a:solidFill>
              </a:rPr>
              <a:t>P=677W</a:t>
            </a:r>
            <a:endParaRPr lang="en-US" dirty="0">
              <a:solidFill>
                <a:srgbClr val="0054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305156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IGREglobalEd1">
      <a:dk1>
        <a:sysClr val="windowText" lastClr="000000"/>
      </a:dk1>
      <a:lt1>
        <a:sysClr val="window" lastClr="FFFFFF"/>
      </a:lt1>
      <a:dk2>
        <a:srgbClr val="7F7F7F"/>
      </a:dk2>
      <a:lt2>
        <a:srgbClr val="DEDDD7"/>
      </a:lt2>
      <a:accent1>
        <a:srgbClr val="007E4F"/>
      </a:accent1>
      <a:accent2>
        <a:srgbClr val="41AD49"/>
      </a:accent2>
      <a:accent3>
        <a:srgbClr val="F2672D"/>
      </a:accent3>
      <a:accent4>
        <a:srgbClr val="523E6C"/>
      </a:accent4>
      <a:accent5>
        <a:srgbClr val="0FB3BD"/>
      </a:accent5>
      <a:accent6>
        <a:srgbClr val="DC1A5C"/>
      </a:accent6>
      <a:hlink>
        <a:srgbClr val="11668F"/>
      </a:hlink>
      <a:folHlink>
        <a:srgbClr val="11668F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GREglobal16_9_Ed1Aug18.v2potx.potx" id="{851D9E84-7857-4959-8209-91AE4FCDD2E8}" vid="{70DA1C26-504D-4DDA-9CD8-0E0DC5546A59}"/>
    </a:ext>
  </a:extLst>
</a:theme>
</file>

<file path=ppt/theme/theme2.xml><?xml version="1.0" encoding="utf-8"?>
<a:theme xmlns:a="http://schemas.openxmlformats.org/drawingml/2006/main" name="1_Thème Office">
  <a:themeElements>
    <a:clrScheme name="CIGREglobalEd1">
      <a:dk1>
        <a:sysClr val="windowText" lastClr="000000"/>
      </a:dk1>
      <a:lt1>
        <a:sysClr val="window" lastClr="FFFFFF"/>
      </a:lt1>
      <a:dk2>
        <a:srgbClr val="7F7F7F"/>
      </a:dk2>
      <a:lt2>
        <a:srgbClr val="DEDDD7"/>
      </a:lt2>
      <a:accent1>
        <a:srgbClr val="007E4F"/>
      </a:accent1>
      <a:accent2>
        <a:srgbClr val="41AD49"/>
      </a:accent2>
      <a:accent3>
        <a:srgbClr val="F2672D"/>
      </a:accent3>
      <a:accent4>
        <a:srgbClr val="523E6C"/>
      </a:accent4>
      <a:accent5>
        <a:srgbClr val="0FB3BD"/>
      </a:accent5>
      <a:accent6>
        <a:srgbClr val="DC1A5C"/>
      </a:accent6>
      <a:hlink>
        <a:srgbClr val="11668F"/>
      </a:hlink>
      <a:folHlink>
        <a:srgbClr val="11668F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GREglobal16_9_Ed1Aug18.v2potx.potx" id="{851D9E84-7857-4959-8209-91AE4FCDD2E8}" vid="{70DA1C26-504D-4DDA-9CD8-0E0DC5546A5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CIGREglobal16_9_Ed1Aug18.v2potx</Template>
  <TotalTime>154</TotalTime>
  <Words>929</Words>
  <Application>Microsoft Office PowerPoint</Application>
  <PresentationFormat>Custom</PresentationFormat>
  <Paragraphs>283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Thème Office</vt:lpstr>
      <vt:lpstr>1_Thème Office</vt:lpstr>
      <vt:lpstr>Visio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 Hvala na pažnji!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Hakima ABDELLAOUI</dc:creator>
  <cp:lastModifiedBy>Windows User</cp:lastModifiedBy>
  <cp:revision>18</cp:revision>
  <dcterms:created xsi:type="dcterms:W3CDTF">2018-08-21T10:06:45Z</dcterms:created>
  <dcterms:modified xsi:type="dcterms:W3CDTF">2021-09-27T05:54:47Z</dcterms:modified>
</cp:coreProperties>
</file>